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382" r:id="rId3"/>
    <p:sldId id="333" r:id="rId4"/>
    <p:sldId id="363" r:id="rId5"/>
    <p:sldId id="383" r:id="rId6"/>
    <p:sldId id="342" r:id="rId7"/>
    <p:sldId id="367" r:id="rId8"/>
    <p:sldId id="369" r:id="rId9"/>
    <p:sldId id="366" r:id="rId10"/>
    <p:sldId id="370" r:id="rId11"/>
    <p:sldId id="379" r:id="rId12"/>
    <p:sldId id="374" r:id="rId13"/>
    <p:sldId id="377" r:id="rId14"/>
    <p:sldId id="375" r:id="rId15"/>
    <p:sldId id="376" r:id="rId16"/>
    <p:sldId id="381" r:id="rId17"/>
    <p:sldId id="378" r:id="rId18"/>
    <p:sldId id="349" r:id="rId19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B61644"/>
    <a:srgbClr val="000099"/>
    <a:srgbClr val="590D1B"/>
    <a:srgbClr val="FF0000"/>
    <a:srgbClr val="333399"/>
    <a:srgbClr val="0033CC"/>
    <a:srgbClr val="5B0B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79" autoAdjust="0"/>
    <p:restoredTop sz="94660"/>
  </p:normalViewPr>
  <p:slideViewPr>
    <p:cSldViewPr>
      <p:cViewPr varScale="1">
        <p:scale>
          <a:sx n="85" d="100"/>
          <a:sy n="85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1"/>
    <c:view3D>
      <c:rotX val="30"/>
      <c:rotY val="9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5172719797684323"/>
          <c:y val="0"/>
          <c:w val="0.64678751760438769"/>
          <c:h val="0.9718750000000000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1"/>
          <c:dPt>
            <c:idx val="0"/>
            <c:bubble3D val="0"/>
            <c:explosion val="7"/>
            <c:spPr>
              <a:solidFill>
                <a:srgbClr val="333399"/>
              </a:solidFill>
              <a:ln>
                <a:solidFill>
                  <a:schemeClr val="accent1"/>
                </a:solidFill>
              </a:ln>
            </c:spPr>
          </c:dPt>
          <c:dPt>
            <c:idx val="1"/>
            <c:bubble3D val="0"/>
            <c:explosion val="9"/>
            <c:spPr>
              <a:solidFill>
                <a:srgbClr val="FFC000"/>
              </a:solidFill>
            </c:spPr>
          </c:dPt>
          <c:dPt>
            <c:idx val="2"/>
            <c:bubble3D val="0"/>
            <c:explosion val="2"/>
            <c:spPr>
              <a:solidFill>
                <a:srgbClr val="7030A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639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914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1413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3" b="1" i="0" baseline="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СИ, изготавливаемые в Республике Беларусь</c:v>
                </c:pt>
                <c:pt idx="1">
                  <c:v>СИ, изготавливаемые в странах дальнего зарубежья</c:v>
                </c:pt>
                <c:pt idx="2">
                  <c:v>СИ, изготавливаемые в странах СНГ</c:v>
                </c:pt>
              </c:strCache>
            </c:strRef>
          </c:cat>
          <c:val>
            <c:numRef>
              <c:f>Лист1!$B$2:$B$4</c:f>
              <c:numCache>
                <c:formatCode>Основной</c:formatCode>
                <c:ptCount val="3"/>
                <c:pt idx="0">
                  <c:v>633</c:v>
                </c:pt>
                <c:pt idx="1">
                  <c:v>923</c:v>
                </c:pt>
                <c:pt idx="2">
                  <c:v>1516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1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603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3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3"/>
            </a:pPr>
            <a:endParaRPr lang="ru-RU"/>
          </a:p>
        </c:txPr>
      </c:legendEntry>
      <c:layout>
        <c:manualLayout>
          <c:xMode val="edge"/>
          <c:yMode val="edge"/>
          <c:x val="6.918238369810073E-2"/>
          <c:y val="0.76800916668864649"/>
          <c:w val="0.91677068883513035"/>
          <c:h val="0.223463002138853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3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ru-RU"/>
              <a:t>Проект оформления презентации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3EEBB2B4-9B8E-4C2A-B935-2B0D9BAAFB80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9F83E85-8C6A-4836-A4B1-AC840FC3FE2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3729692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ru-RU"/>
              <a:t>Проект оформления презентации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DADF83E2-57E2-4F70-BD04-861548351981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E4F4D3F-59ED-446B-9886-6A67348345F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0286827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870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300D2F7F-3BE9-4B94-B645-CB78C12872A6}" type="slidenum">
              <a:rPr lang="ru-RU" altLang="ru-RU">
                <a:latin typeface="Arial" pitchFamily="34" charset="0"/>
              </a:rPr>
              <a:pPr>
                <a:spcBef>
                  <a:spcPct val="0"/>
                </a:spcBef>
              </a:pPr>
              <a:t>1</a:t>
            </a:fld>
            <a:endParaRPr lang="ru-RU" altLang="ru-RU">
              <a:latin typeface="Arial" pitchFamily="34" charset="0"/>
            </a:endParaRPr>
          </a:p>
        </p:txBody>
      </p:sp>
      <p:sp>
        <p:nvSpPr>
          <p:cNvPr id="87045" name="Верхний колонтитул 4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ru-RU" altLang="ru-RU" smtClean="0">
                <a:latin typeface="Arial" pitchFamily="34" charset="0"/>
              </a:rPr>
              <a:t>Проект оформления презентации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B7CF6D52-E11C-4D00-859F-108A98BECCA9}" type="slidenum">
              <a:rPr lang="ru-RU" altLang="ru-RU">
                <a:latin typeface="Arial" pitchFamily="34" charset="0"/>
              </a:rPr>
              <a:pPr>
                <a:spcBef>
                  <a:spcPct val="0"/>
                </a:spcBef>
              </a:pPr>
              <a:t>3</a:t>
            </a:fld>
            <a:endParaRPr lang="ru-RU" altLang="ru-RU">
              <a:latin typeface="Arial" pitchFamily="34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Проект оформления презентации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4F4D3F-59ED-446B-9886-6A67348345FE}" type="slidenum">
              <a:rPr lang="ru-RU" altLang="ru-RU" smtClean="0"/>
              <a:pPr/>
              <a:t>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6830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Проект оформления презентации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E4F4D3F-59ED-446B-9886-6A67348345FE}" type="slidenum">
              <a:rPr lang="ru-RU" altLang="ru-RU" smtClean="0"/>
              <a:pPr/>
              <a:t>13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319998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F623AC-9CF0-4D65-B8DB-DD7ECBEC801F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1292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F623AC-9CF0-4D65-B8DB-DD7ECBEC801F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952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F623AC-9CF0-4D65-B8DB-DD7ECBEC801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952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gray">
          <a:xfrm>
            <a:off x="1588" y="3803650"/>
            <a:ext cx="9142412" cy="13017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gray">
          <a:xfrm>
            <a:off x="0" y="2205038"/>
            <a:ext cx="9144000" cy="154463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6" name="AutoShape 11"/>
          <p:cNvSpPr>
            <a:spLocks noChangeArrowheads="1"/>
          </p:cNvSpPr>
          <p:nvPr/>
        </p:nvSpPr>
        <p:spPr bwMode="gray">
          <a:xfrm>
            <a:off x="467544" y="2660792"/>
            <a:ext cx="7842448" cy="2665413"/>
          </a:xfrm>
          <a:prstGeom prst="roundRect">
            <a:avLst>
              <a:gd name="adj" fmla="val 3073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914400" y="2708920"/>
            <a:ext cx="7304088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762000" y="3432175"/>
            <a:ext cx="7620000" cy="682625"/>
          </a:xfrm>
        </p:spPr>
        <p:txBody>
          <a:bodyPr/>
          <a:lstStyle>
            <a:lvl1pPr>
              <a:defRPr sz="4000" b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010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fld id="{679BF757-1CD6-4807-B1EE-4930E2B0E8C8}" type="slidenum">
              <a:rPr lang="en-US" altLang="ru-RU"/>
              <a:pPr/>
              <a:t>‹#›</a:t>
            </a:fld>
            <a:endParaRPr lang="en-US" altLang="ru-RU"/>
          </a:p>
        </p:txBody>
      </p:sp>
      <p:pic>
        <p:nvPicPr>
          <p:cNvPr id="7" name="Picture 10" descr="СТБ_Г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44624"/>
            <a:ext cx="791617" cy="537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4424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СТБ_Г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44624"/>
            <a:ext cx="791617" cy="537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88424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D7710DE-CDCB-4E68-A730-506C9A51BC0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4070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Rectangle 16"/>
          <p:cNvSpPr>
            <a:spLocks noChangeArrowheads="1"/>
          </p:cNvSpPr>
          <p:nvPr/>
        </p:nvSpPr>
        <p:spPr bwMode="gray">
          <a:xfrm>
            <a:off x="0" y="641350"/>
            <a:ext cx="9144000" cy="920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white">
          <a:xfrm>
            <a:off x="1588" y="766763"/>
            <a:ext cx="9142412" cy="1366837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033" name="AutoShape 9"/>
          <p:cNvSpPr>
            <a:spLocks noChangeArrowheads="1"/>
          </p:cNvSpPr>
          <p:nvPr/>
        </p:nvSpPr>
        <p:spPr bwMode="gray">
          <a:xfrm>
            <a:off x="609600" y="344488"/>
            <a:ext cx="7366000" cy="644525"/>
          </a:xfrm>
          <a:prstGeom prst="roundRect">
            <a:avLst>
              <a:gd name="adj" fmla="val 41870"/>
            </a:avLst>
          </a:prstGeom>
          <a:gradFill rotWithShape="1">
            <a:gsLst>
              <a:gs pos="0">
                <a:schemeClr val="tx2">
                  <a:gamma/>
                  <a:shade val="46275"/>
                  <a:invGamma/>
                </a:schemeClr>
              </a:gs>
              <a:gs pos="100000">
                <a:schemeClr val="tx2"/>
              </a:gs>
            </a:gsLst>
            <a:lin ang="0" scaled="1"/>
          </a:gradFill>
          <a:ln w="38100" algn="ctr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544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838200" y="374650"/>
            <a:ext cx="7010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2" r:id="rId1"/>
    <p:sldLayoutId id="2147484493" r:id="rId2"/>
    <p:sldLayoutId id="2147484502" r:id="rId3"/>
    <p:sldLayoutId id="2147484503" r:id="rId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ahoma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ahoma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ahoma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Tahoma" pitchFamily="34" charset="0"/>
          <a:cs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3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429000"/>
            <a:ext cx="7632700" cy="1368425"/>
          </a:xfrm>
        </p:spPr>
        <p:txBody>
          <a:bodyPr/>
          <a:lstStyle/>
          <a:p>
            <a:pPr eaLnBrk="1" hangingPunct="1"/>
            <a:r>
              <a:rPr lang="ru-RU" altLang="ru-RU" sz="3000" smtClean="0">
                <a:solidFill>
                  <a:srgbClr val="000066"/>
                </a:solidFill>
              </a:rPr>
              <a:t>Основные направления развития системы обеспечения единства измерений Республики Беларусь</a:t>
            </a:r>
            <a:endParaRPr lang="en-US" altLang="ru-RU" sz="2400" smtClean="0">
              <a:solidFill>
                <a:schemeClr val="tx2"/>
              </a:solidFill>
              <a:latin typeface="Bodoni Bd BT" pitchFamily="18" charset="0"/>
              <a:cs typeface="Aharoni" pitchFamily="2" charset="-79"/>
            </a:endParaRPr>
          </a:p>
        </p:txBody>
      </p:sp>
      <p:sp>
        <p:nvSpPr>
          <p:cNvPr id="8" name="Прямоугольник 1"/>
          <p:cNvSpPr>
            <a:spLocks noChangeArrowheads="1"/>
          </p:cNvSpPr>
          <p:nvPr/>
        </p:nvSpPr>
        <p:spPr bwMode="auto">
          <a:xfrm>
            <a:off x="107950" y="6021388"/>
            <a:ext cx="89281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47-е </a:t>
            </a:r>
            <a:r>
              <a:rPr lang="ru-RU" altLang="ru-RU" b="1" dirty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заседание </a:t>
            </a:r>
            <a:r>
              <a:rPr lang="ru-RU" altLang="ru-RU" b="1" dirty="0" err="1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НТКМетр</a:t>
            </a:r>
            <a:endParaRPr lang="ru-RU" altLang="ru-RU" b="1" dirty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  <a:p>
            <a:pPr algn="ctr" eaLnBrk="1" hangingPunct="1"/>
            <a:r>
              <a:rPr lang="ru-RU" altLang="ru-RU" sz="1400" b="1" dirty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2</a:t>
            </a:r>
            <a:r>
              <a:rPr lang="en-US" altLang="ru-RU" sz="1400" b="1" dirty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5</a:t>
            </a:r>
            <a:r>
              <a:rPr lang="ru-RU" altLang="ru-RU" sz="1400" b="1" dirty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-2</a:t>
            </a:r>
            <a:r>
              <a:rPr lang="en-US" altLang="ru-RU" sz="1400" b="1" dirty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6</a:t>
            </a:r>
            <a:r>
              <a:rPr lang="ru-RU" altLang="ru-RU" sz="1400" b="1" dirty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altLang="ru-RU" sz="14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апреля 2018</a:t>
            </a:r>
            <a:r>
              <a:rPr lang="en-US" altLang="ru-RU" sz="14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ru-RU" altLang="ru-RU" sz="1400" b="1" dirty="0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9" name="Picture 10" descr="СТБ_Г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04813"/>
            <a:ext cx="2087563" cy="141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4429125" y="604838"/>
            <a:ext cx="41036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>
                <a:cs typeface="Tahoma" pitchFamily="34" charset="0"/>
              </a:rPr>
              <a:t>Задрейко Юрий Вадимович</a:t>
            </a:r>
            <a:br>
              <a:rPr lang="ru-RU" altLang="ru-RU" sz="2000" b="1">
                <a:cs typeface="Tahoma" pitchFamily="34" charset="0"/>
              </a:rPr>
            </a:br>
            <a:r>
              <a:rPr lang="ru-RU" altLang="ru-RU" sz="2000">
                <a:cs typeface="Tahoma" pitchFamily="34" charset="0"/>
              </a:rPr>
              <a:t>начальник Управления метрологии Госстандарта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226162"/>
              </p:ext>
            </p:extLst>
          </p:nvPr>
        </p:nvGraphicFramePr>
        <p:xfrm>
          <a:off x="467545" y="1268760"/>
          <a:ext cx="8208911" cy="38966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21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509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0579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</a:rPr>
                        <a:t>Код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</a:rPr>
                        <a:t>Область измерений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effectLst/>
                        </a:rPr>
                        <a:t>Кол-во строк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12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</a:rPr>
                        <a:t>T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</a:rPr>
                        <a:t>Термометрия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</a:rPr>
                        <a:t>37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37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</a:rPr>
                        <a:t>TF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</a:rPr>
                        <a:t>Время и частота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</a:rPr>
                        <a:t>31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03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</a:rPr>
                        <a:t>EM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</a:rPr>
                        <a:t>Электричество и магнетизм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effectLst/>
                        </a:rPr>
                        <a:t>42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648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</a:rPr>
                        <a:t>AUV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</a:rPr>
                        <a:t>Акустика, ультразвук, </a:t>
                      </a:r>
                      <a:r>
                        <a:rPr lang="ru-RU" sz="1600" b="1" dirty="0" smtClean="0">
                          <a:solidFill>
                            <a:schemeClr val="bg1"/>
                          </a:solidFill>
                          <a:effectLst/>
                        </a:rPr>
                        <a:t>вибрация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effectLst/>
                        </a:rPr>
                        <a:t>31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5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</a:rPr>
                        <a:t>PR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</a:rPr>
                        <a:t>Фотометрия и радиометрия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</a:rPr>
                        <a:t>11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80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</a:rPr>
                        <a:t>L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effectLst/>
                        </a:rPr>
                        <a:t>Длина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</a:rPr>
                        <a:t>16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66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</a:rPr>
                        <a:t>М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</a:rPr>
                        <a:t>Масса и связанные с ней величины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effectLst/>
                        </a:rPr>
                        <a:t>10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</a:rPr>
                        <a:t>RI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</a:rPr>
                        <a:t>Ионизирующее </a:t>
                      </a:r>
                      <a:r>
                        <a:rPr lang="ru-RU" sz="1600" b="1" dirty="0" smtClean="0">
                          <a:solidFill>
                            <a:schemeClr val="bg1"/>
                          </a:solidFill>
                          <a:effectLst/>
                        </a:rPr>
                        <a:t>излучение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</a:rPr>
                        <a:t>51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55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</a:rPr>
                        <a:t>QM</a:t>
                      </a:r>
                      <a:endParaRPr lang="ru-RU" sz="18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</a:rPr>
                        <a:t>Химия и биология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bg1"/>
                          </a:solidFill>
                          <a:effectLst/>
                        </a:rPr>
                        <a:t>18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1463" marR="91463" marT="45713" marB="45713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899592" y="272842"/>
            <a:ext cx="727233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altLang="ru-RU" sz="2000" b="1" dirty="0" smtClean="0">
                <a:solidFill>
                  <a:srgbClr val="FFFFFF"/>
                </a:solidFill>
              </a:rPr>
              <a:t>Калибровочные </a:t>
            </a:r>
            <a:r>
              <a:rPr lang="ru-RU" altLang="ru-RU" sz="2000" b="1" dirty="0">
                <a:solidFill>
                  <a:srgbClr val="FFFFFF"/>
                </a:solidFill>
              </a:rPr>
              <a:t>и измерительные возможности (СМС-строки) </a:t>
            </a:r>
          </a:p>
        </p:txBody>
      </p:sp>
      <p:sp>
        <p:nvSpPr>
          <p:cNvPr id="7" name="Прямоугольник 8"/>
          <p:cNvSpPr>
            <a:spLocks noChangeArrowheads="1"/>
          </p:cNvSpPr>
          <p:nvPr/>
        </p:nvSpPr>
        <p:spPr bwMode="auto">
          <a:xfrm>
            <a:off x="323528" y="5381346"/>
            <a:ext cx="821209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15000"/>
              </a:spcBef>
              <a:buSzPct val="150000"/>
            </a:pPr>
            <a:r>
              <a:rPr lang="ru-RU" altLang="ru-RU" sz="1600" b="1" dirty="0">
                <a:solidFill>
                  <a:srgbClr val="002060"/>
                </a:solidFill>
              </a:rPr>
              <a:t>По состоянию на 01.02.2018 в </a:t>
            </a:r>
            <a:r>
              <a:rPr lang="ru-RU" altLang="ru-RU" sz="1600" b="1" dirty="0" smtClean="0">
                <a:solidFill>
                  <a:srgbClr val="002060"/>
                </a:solidFill>
              </a:rPr>
              <a:t>базе </a:t>
            </a:r>
            <a:r>
              <a:rPr lang="ru-RU" altLang="ru-RU" sz="1600" b="1" dirty="0">
                <a:solidFill>
                  <a:srgbClr val="002060"/>
                </a:solidFill>
              </a:rPr>
              <a:t>данных </a:t>
            </a:r>
            <a:r>
              <a:rPr lang="en-US" altLang="ru-RU" sz="1600" b="1" dirty="0">
                <a:solidFill>
                  <a:srgbClr val="002060"/>
                </a:solidFill>
              </a:rPr>
              <a:t>BIPM</a:t>
            </a:r>
            <a:r>
              <a:rPr lang="ru-RU" altLang="ru-RU" sz="1600" b="1" dirty="0">
                <a:solidFill>
                  <a:srgbClr val="002060"/>
                </a:solidFill>
              </a:rPr>
              <a:t> </a:t>
            </a:r>
            <a:r>
              <a:rPr lang="en-US" altLang="ru-RU" sz="1600" b="1" dirty="0">
                <a:solidFill>
                  <a:srgbClr val="002060"/>
                </a:solidFill>
              </a:rPr>
              <a:t>KCDB </a:t>
            </a:r>
            <a:r>
              <a:rPr lang="ru-RU" altLang="ru-RU" sz="1600" b="1" dirty="0">
                <a:solidFill>
                  <a:srgbClr val="002060"/>
                </a:solidFill>
              </a:rPr>
              <a:t>опубликовано </a:t>
            </a:r>
            <a:r>
              <a:rPr lang="en-US" altLang="ru-RU" sz="1600" b="1" dirty="0" smtClean="0">
                <a:solidFill>
                  <a:srgbClr val="002060"/>
                </a:solidFill>
              </a:rPr>
              <a:t/>
            </a:r>
            <a:br>
              <a:rPr lang="en-US" altLang="ru-RU" sz="1600" b="1" dirty="0" smtClean="0">
                <a:solidFill>
                  <a:srgbClr val="002060"/>
                </a:solidFill>
              </a:rPr>
            </a:br>
            <a:r>
              <a:rPr lang="ru-RU" altLang="ru-RU" sz="2400" b="1" dirty="0" smtClean="0">
                <a:solidFill>
                  <a:srgbClr val="B61644"/>
                </a:solidFill>
              </a:rPr>
              <a:t>247 СМС</a:t>
            </a:r>
            <a:r>
              <a:rPr lang="en-US" altLang="ru-RU" sz="2400" b="1" dirty="0" smtClean="0">
                <a:solidFill>
                  <a:srgbClr val="B61644"/>
                </a:solidFill>
              </a:rPr>
              <a:t>-</a:t>
            </a:r>
            <a:r>
              <a:rPr lang="ru-RU" altLang="ru-RU" sz="2400" b="1" dirty="0" smtClean="0">
                <a:solidFill>
                  <a:srgbClr val="B61644"/>
                </a:solidFill>
              </a:rPr>
              <a:t>строк </a:t>
            </a:r>
            <a:endParaRPr lang="ru-RU" altLang="ru-RU" sz="2400" b="1" dirty="0">
              <a:solidFill>
                <a:srgbClr val="B61644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9820" y="6082010"/>
            <a:ext cx="8651875" cy="659358"/>
          </a:xfrm>
          <a:prstGeom prst="rect">
            <a:avLst/>
          </a:prstGeom>
          <a:solidFill>
            <a:srgbClr val="EBF2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250825" y="6157167"/>
            <a:ext cx="18589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15000"/>
              </a:spcBef>
              <a:buSzPct val="150000"/>
            </a:pPr>
            <a:r>
              <a:rPr lang="ru-RU" altLang="ru-RU" sz="1600" b="1">
                <a:solidFill>
                  <a:srgbClr val="800000"/>
                </a:solidFill>
              </a:rPr>
              <a:t>В 2018 году планируется </a:t>
            </a:r>
          </a:p>
        </p:txBody>
      </p:sp>
      <p:sp>
        <p:nvSpPr>
          <p:cNvPr id="10" name="Прямоугольник 12"/>
          <p:cNvSpPr>
            <a:spLocks noChangeArrowheads="1"/>
          </p:cNvSpPr>
          <p:nvPr/>
        </p:nvSpPr>
        <p:spPr bwMode="auto">
          <a:xfrm>
            <a:off x="2112872" y="6264601"/>
            <a:ext cx="68768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15000"/>
              </a:spcBef>
              <a:buClr>
                <a:srgbClr val="800000"/>
              </a:buClr>
            </a:pPr>
            <a:r>
              <a:rPr lang="ru-RU" altLang="ru-RU" b="1" dirty="0">
                <a:solidFill>
                  <a:srgbClr val="002060"/>
                </a:solidFill>
              </a:rPr>
              <a:t>дополнительно опубликовать не менее 5 СМС строк </a:t>
            </a:r>
          </a:p>
        </p:txBody>
      </p:sp>
    </p:spTree>
    <p:extLst>
      <p:ext uri="{BB962C8B-B14F-4D97-AF65-F5344CB8AC3E}">
        <p14:creationId xmlns:p14="http://schemas.microsoft.com/office/powerpoint/2010/main" val="409047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139219"/>
            <a:ext cx="3672408" cy="3602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683568" y="344850"/>
            <a:ext cx="727233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altLang="ru-RU" sz="2000" b="1" dirty="0" smtClean="0">
                <a:solidFill>
                  <a:srgbClr val="FFFFFF"/>
                </a:solidFill>
              </a:rPr>
              <a:t>Исследования и сличения государственных эталонов </a:t>
            </a:r>
            <a:endParaRPr lang="ru-RU" altLang="ru-RU" sz="2000" b="1" dirty="0">
              <a:solidFill>
                <a:srgbClr val="FFFFFF"/>
              </a:solidFill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251520" y="1988840"/>
            <a:ext cx="7632378" cy="1394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539750" indent="-360363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lvl="1" eaLnBrk="1" hangingPunct="1">
              <a:lnSpc>
                <a:spcPct val="110000"/>
              </a:lnSpc>
              <a:spcBef>
                <a:spcPct val="30000"/>
              </a:spcBef>
              <a:buClrTx/>
              <a:buSzPct val="150000"/>
              <a:buBlip>
                <a:blip r:embed="rId3"/>
              </a:buBlip>
            </a:pPr>
            <a:r>
              <a:rPr lang="ru-RU" altLang="ru-RU" sz="1800" b="1" dirty="0" smtClean="0">
                <a:solidFill>
                  <a:srgbClr val="000066"/>
                </a:solidFill>
              </a:rPr>
              <a:t>проведение </a:t>
            </a:r>
            <a:r>
              <a:rPr lang="ru-RU" altLang="ru-RU" sz="1800" b="1" dirty="0">
                <a:solidFill>
                  <a:srgbClr val="000066"/>
                </a:solidFill>
              </a:rPr>
              <a:t>исследований </a:t>
            </a:r>
            <a:r>
              <a:rPr lang="ru-RU" altLang="ru-RU" sz="1800" b="1" dirty="0" smtClean="0">
                <a:solidFill>
                  <a:srgbClr val="000066"/>
                </a:solidFill>
              </a:rPr>
              <a:t>48 </a:t>
            </a:r>
            <a:r>
              <a:rPr lang="ru-RU" altLang="ru-RU" sz="1800" b="1" dirty="0">
                <a:solidFill>
                  <a:srgbClr val="000066"/>
                </a:solidFill>
              </a:rPr>
              <a:t>государственных эталонов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ClrTx/>
              <a:buSzPct val="150000"/>
              <a:buBlip>
                <a:blip r:embed="rId3"/>
              </a:buBlip>
            </a:pPr>
            <a:r>
              <a:rPr lang="ru-RU" altLang="ru-RU" sz="1800" b="1" dirty="0">
                <a:solidFill>
                  <a:srgbClr val="000066"/>
                </a:solidFill>
              </a:rPr>
              <a:t>участие в не менее чем 10 международных сличениях </a:t>
            </a:r>
            <a:r>
              <a:rPr lang="ru-RU" altLang="ru-RU" sz="1800" b="1" dirty="0" smtClean="0">
                <a:solidFill>
                  <a:srgbClr val="000066"/>
                </a:solidFill>
              </a:rPr>
              <a:t>государственных эталонов </a:t>
            </a:r>
            <a:r>
              <a:rPr lang="ru-RU" altLang="ru-RU" sz="1800" b="1" dirty="0">
                <a:solidFill>
                  <a:srgbClr val="000066"/>
                </a:solidFill>
              </a:rPr>
              <a:t>для поддержания </a:t>
            </a:r>
            <a:r>
              <a:rPr lang="ru-RU" altLang="ru-RU" sz="1800" b="1" dirty="0" smtClean="0">
                <a:solidFill>
                  <a:srgbClr val="000066"/>
                </a:solidFill>
              </a:rPr>
              <a:t>СМС-строк </a:t>
            </a:r>
            <a:r>
              <a:rPr lang="ru-RU" altLang="ru-RU" sz="1800" b="1" dirty="0">
                <a:solidFill>
                  <a:srgbClr val="000066"/>
                </a:solidFill>
              </a:rPr>
              <a:t>в базе данных </a:t>
            </a:r>
            <a:r>
              <a:rPr lang="en-US" altLang="ru-RU" sz="1800" b="1" dirty="0">
                <a:solidFill>
                  <a:srgbClr val="000066"/>
                </a:solidFill>
              </a:rPr>
              <a:t>BIPM</a:t>
            </a:r>
            <a:r>
              <a:rPr lang="ru-RU" altLang="ru-RU" sz="1800" b="1" dirty="0">
                <a:solidFill>
                  <a:srgbClr val="000066"/>
                </a:solidFill>
              </a:rPr>
              <a:t> </a:t>
            </a:r>
            <a:r>
              <a:rPr lang="en-US" altLang="ru-RU" sz="1800" b="1" dirty="0" smtClean="0">
                <a:solidFill>
                  <a:srgbClr val="000066"/>
                </a:solidFill>
              </a:rPr>
              <a:t>KCDB</a:t>
            </a:r>
            <a:endParaRPr lang="ru-RU" altLang="ru-RU" sz="1800" b="1" dirty="0">
              <a:solidFill>
                <a:srgbClr val="000066"/>
              </a:solidFill>
            </a:endParaRPr>
          </a:p>
        </p:txBody>
      </p:sp>
      <p:sp>
        <p:nvSpPr>
          <p:cNvPr id="12" name="Прямоугольник 7"/>
          <p:cNvSpPr>
            <a:spLocks noChangeArrowheads="1"/>
          </p:cNvSpPr>
          <p:nvPr/>
        </p:nvSpPr>
        <p:spPr bwMode="auto">
          <a:xfrm>
            <a:off x="179512" y="1412776"/>
            <a:ext cx="863726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15000"/>
              </a:spcBef>
              <a:buSzPct val="150000"/>
            </a:pPr>
            <a:r>
              <a:rPr lang="ru-RU" altLang="ru-RU" sz="2000" b="1" dirty="0">
                <a:solidFill>
                  <a:srgbClr val="800000"/>
                </a:solidFill>
              </a:rPr>
              <a:t>В </a:t>
            </a:r>
            <a:r>
              <a:rPr lang="ru-RU" altLang="ru-RU" sz="2000" b="1" dirty="0" smtClean="0">
                <a:solidFill>
                  <a:srgbClr val="800000"/>
                </a:solidFill>
              </a:rPr>
              <a:t>2018 </a:t>
            </a:r>
            <a:r>
              <a:rPr lang="ru-RU" altLang="ru-RU" sz="2000" b="1" dirty="0">
                <a:solidFill>
                  <a:srgbClr val="800000"/>
                </a:solidFill>
              </a:rPr>
              <a:t>году </a:t>
            </a:r>
            <a:r>
              <a:rPr lang="ru-RU" altLang="ru-RU" sz="2000" b="1" dirty="0" smtClean="0">
                <a:solidFill>
                  <a:srgbClr val="800000"/>
                </a:solidFill>
              </a:rPr>
              <a:t>запланировано</a:t>
            </a:r>
            <a:endParaRPr lang="ru-RU" altLang="ru-RU" sz="2000" b="1" dirty="0">
              <a:solidFill>
                <a:srgbClr val="800000"/>
              </a:solidFill>
            </a:endParaRPr>
          </a:p>
        </p:txBody>
      </p:sp>
      <p:pic>
        <p:nvPicPr>
          <p:cNvPr id="36" name="Picture 8" descr="BIPM_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573016"/>
            <a:ext cx="1728192" cy="169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72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gray">
          <a:xfrm>
            <a:off x="176659" y="1340768"/>
            <a:ext cx="6123533" cy="4777144"/>
          </a:xfrm>
          <a:prstGeom prst="rect">
            <a:avLst/>
          </a:prstGeom>
          <a:noFill/>
          <a:ln w="38100" cmpd="thinThick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2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2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2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2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2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1800" kern="0" dirty="0" smtClean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Технические регламенты </a:t>
            </a:r>
            <a:r>
              <a:rPr lang="ru-RU" altLang="ru-RU" sz="18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Республики Беларусь  – </a:t>
            </a:r>
            <a:r>
              <a:rPr lang="en-US" altLang="ru-RU" sz="1800" kern="0" dirty="0" smtClean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1</a:t>
            </a:r>
            <a:r>
              <a:rPr lang="ru-RU" altLang="ru-RU" sz="18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/>
            </a:r>
            <a:br>
              <a:rPr lang="ru-RU" altLang="ru-RU" sz="18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</a:br>
            <a:r>
              <a:rPr lang="ru-RU" altLang="ru-RU" sz="18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/>
            </a:r>
            <a:br>
              <a:rPr lang="ru-RU" altLang="ru-RU" sz="18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</a:br>
            <a:r>
              <a:rPr lang="ru-RU" altLang="ru-RU" sz="18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ТНПА Республики Беларусь – </a:t>
            </a:r>
            <a:r>
              <a:rPr lang="ru-RU" altLang="ru-RU" sz="1800" kern="0" dirty="0" smtClean="0">
                <a:solidFill>
                  <a:srgbClr val="C00000"/>
                </a:solidFill>
                <a:latin typeface="+mn-lt"/>
                <a:cs typeface="Calibri" panose="020F0502020204030204" pitchFamily="34" charset="0"/>
              </a:rPr>
              <a:t>5</a:t>
            </a:r>
            <a:r>
              <a:rPr lang="en-US" altLang="ru-RU" sz="1800" kern="0" dirty="0" smtClean="0">
                <a:solidFill>
                  <a:srgbClr val="C00000"/>
                </a:solidFill>
                <a:latin typeface="+mn-lt"/>
                <a:cs typeface="Calibri" panose="020F0502020204030204" pitchFamily="34" charset="0"/>
              </a:rPr>
              <a:t>90</a:t>
            </a:r>
            <a:r>
              <a:rPr lang="ru-RU" altLang="ru-RU" sz="1800" kern="0" dirty="0" smtClean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:</a:t>
            </a:r>
            <a:r>
              <a:rPr lang="ru-RU" altLang="ru-RU" sz="18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/>
            </a:r>
            <a:br>
              <a:rPr lang="ru-RU" altLang="ru-RU" sz="18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</a:br>
            <a:r>
              <a:rPr lang="ru-RU" altLang="ru-RU" sz="1600" kern="0" dirty="0" smtClean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ГОСТ </a:t>
            </a:r>
            <a:r>
              <a:rPr lang="ru-RU" altLang="ru-RU" sz="16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– </a:t>
            </a:r>
            <a:r>
              <a:rPr lang="ru-RU" altLang="ru-RU" sz="1600" kern="0" dirty="0" smtClean="0">
                <a:solidFill>
                  <a:srgbClr val="000066"/>
                </a:solidFill>
                <a:latin typeface="+mn-lt"/>
                <a:cs typeface="Calibri" panose="020F0502020204030204" pitchFamily="34" charset="0"/>
              </a:rPr>
              <a:t>45</a:t>
            </a:r>
            <a:r>
              <a:rPr lang="en-US" altLang="ru-RU" sz="1600" kern="0" dirty="0" smtClean="0">
                <a:solidFill>
                  <a:srgbClr val="000066"/>
                </a:solidFill>
                <a:latin typeface="+mn-lt"/>
                <a:cs typeface="Calibri" panose="020F0502020204030204" pitchFamily="34" charset="0"/>
              </a:rPr>
              <a:t>5</a:t>
            </a:r>
            <a:r>
              <a:rPr lang="ru-RU" altLang="ru-RU" sz="1600" kern="0" dirty="0">
                <a:solidFill>
                  <a:srgbClr val="000066"/>
                </a:solidFill>
                <a:latin typeface="+mn-lt"/>
                <a:cs typeface="Calibri" panose="020F0502020204030204" pitchFamily="34" charset="0"/>
              </a:rPr>
              <a:t/>
            </a:r>
            <a:br>
              <a:rPr lang="ru-RU" altLang="ru-RU" sz="1600" kern="0" dirty="0">
                <a:solidFill>
                  <a:srgbClr val="000066"/>
                </a:solidFill>
                <a:latin typeface="+mn-lt"/>
                <a:cs typeface="Calibri" panose="020F0502020204030204" pitchFamily="34" charset="0"/>
              </a:rPr>
            </a:br>
            <a:r>
              <a:rPr lang="ru-RU" altLang="ru-RU" sz="1600" kern="0" dirty="0" smtClean="0">
                <a:solidFill>
                  <a:srgbClr val="000066"/>
                </a:solidFill>
                <a:latin typeface="+mn-lt"/>
                <a:cs typeface="Calibri" panose="020F0502020204030204" pitchFamily="34" charset="0"/>
              </a:rPr>
              <a:t>СТБ </a:t>
            </a:r>
            <a:r>
              <a:rPr lang="ru-RU" altLang="ru-RU" sz="1600" kern="0" dirty="0">
                <a:solidFill>
                  <a:srgbClr val="000066"/>
                </a:solidFill>
                <a:latin typeface="+mn-lt"/>
                <a:cs typeface="Calibri" panose="020F0502020204030204" pitchFamily="34" charset="0"/>
              </a:rPr>
              <a:t>– </a:t>
            </a:r>
            <a:r>
              <a:rPr lang="en-US" altLang="ru-RU" sz="1600" kern="0" dirty="0" smtClean="0">
                <a:solidFill>
                  <a:srgbClr val="000066"/>
                </a:solidFill>
                <a:latin typeface="+mn-lt"/>
                <a:cs typeface="Calibri" panose="020F0502020204030204" pitchFamily="34" charset="0"/>
              </a:rPr>
              <a:t>89</a:t>
            </a:r>
            <a:r>
              <a:rPr lang="ru-RU" altLang="ru-RU" sz="1600" kern="0" dirty="0">
                <a:solidFill>
                  <a:srgbClr val="000066"/>
                </a:solidFill>
                <a:latin typeface="+mn-lt"/>
                <a:cs typeface="Calibri" panose="020F0502020204030204" pitchFamily="34" charset="0"/>
              </a:rPr>
              <a:t/>
            </a:r>
            <a:br>
              <a:rPr lang="ru-RU" altLang="ru-RU" sz="1600" kern="0" dirty="0">
                <a:solidFill>
                  <a:srgbClr val="000066"/>
                </a:solidFill>
                <a:latin typeface="+mn-lt"/>
                <a:cs typeface="Calibri" panose="020F0502020204030204" pitchFamily="34" charset="0"/>
              </a:rPr>
            </a:br>
            <a:r>
              <a:rPr lang="ru-RU" altLang="ru-RU" sz="1600" kern="0" dirty="0" smtClean="0">
                <a:solidFill>
                  <a:srgbClr val="000066"/>
                </a:solidFill>
                <a:latin typeface="+mn-lt"/>
                <a:cs typeface="Calibri" panose="020F0502020204030204" pitchFamily="34" charset="0"/>
              </a:rPr>
              <a:t>ТКП </a:t>
            </a:r>
            <a:r>
              <a:rPr lang="ru-RU" altLang="ru-RU" sz="1600" kern="0" dirty="0">
                <a:solidFill>
                  <a:srgbClr val="000066"/>
                </a:solidFill>
                <a:latin typeface="+mn-lt"/>
                <a:cs typeface="Calibri" panose="020F0502020204030204" pitchFamily="34" charset="0"/>
              </a:rPr>
              <a:t>– 14</a:t>
            </a:r>
            <a:br>
              <a:rPr lang="ru-RU" altLang="ru-RU" sz="1600" kern="0" dirty="0">
                <a:solidFill>
                  <a:srgbClr val="000066"/>
                </a:solidFill>
                <a:latin typeface="+mn-lt"/>
                <a:cs typeface="Calibri" panose="020F0502020204030204" pitchFamily="34" charset="0"/>
              </a:rPr>
            </a:br>
            <a:r>
              <a:rPr lang="ru-RU" altLang="ru-RU" sz="1600" kern="0" dirty="0" smtClean="0">
                <a:solidFill>
                  <a:srgbClr val="000066"/>
                </a:solidFill>
                <a:latin typeface="+mn-lt"/>
                <a:cs typeface="Calibri" panose="020F0502020204030204" pitchFamily="34" charset="0"/>
              </a:rPr>
              <a:t>ПМГ </a:t>
            </a:r>
            <a:r>
              <a:rPr lang="ru-RU" altLang="ru-RU" sz="1600" kern="0" dirty="0">
                <a:solidFill>
                  <a:srgbClr val="000066"/>
                </a:solidFill>
                <a:latin typeface="+mn-lt"/>
                <a:cs typeface="Calibri" panose="020F0502020204030204" pitchFamily="34" charset="0"/>
              </a:rPr>
              <a:t>– 8</a:t>
            </a:r>
            <a:br>
              <a:rPr lang="ru-RU" altLang="ru-RU" sz="1600" kern="0" dirty="0">
                <a:solidFill>
                  <a:srgbClr val="000066"/>
                </a:solidFill>
                <a:latin typeface="+mn-lt"/>
                <a:cs typeface="Calibri" panose="020F0502020204030204" pitchFamily="34" charset="0"/>
              </a:rPr>
            </a:br>
            <a:r>
              <a:rPr lang="ru-RU" altLang="ru-RU" sz="1600" kern="0" dirty="0" smtClean="0">
                <a:solidFill>
                  <a:srgbClr val="000066"/>
                </a:solidFill>
                <a:latin typeface="+mn-lt"/>
                <a:cs typeface="Calibri" panose="020F0502020204030204" pitchFamily="34" charset="0"/>
              </a:rPr>
              <a:t>РМГ </a:t>
            </a:r>
            <a:r>
              <a:rPr lang="ru-RU" altLang="ru-RU" sz="1600" kern="0" dirty="0">
                <a:solidFill>
                  <a:srgbClr val="000066"/>
                </a:solidFill>
                <a:latin typeface="+mn-lt"/>
                <a:cs typeface="Calibri" panose="020F0502020204030204" pitchFamily="34" charset="0"/>
              </a:rPr>
              <a:t>– </a:t>
            </a:r>
            <a:r>
              <a:rPr lang="en-US" altLang="ru-RU" sz="1600" kern="0" dirty="0" smtClean="0">
                <a:solidFill>
                  <a:srgbClr val="000066"/>
                </a:solidFill>
                <a:latin typeface="+mn-lt"/>
                <a:cs typeface="Calibri" panose="020F0502020204030204" pitchFamily="34" charset="0"/>
              </a:rPr>
              <a:t>24</a:t>
            </a:r>
            <a:r>
              <a:rPr lang="ru-RU" altLang="ru-RU" sz="16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/>
            </a:r>
            <a:br>
              <a:rPr lang="ru-RU" altLang="ru-RU" sz="16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</a:br>
            <a:r>
              <a:rPr lang="ru-RU" altLang="ru-RU" sz="18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/>
            </a:r>
            <a:br>
              <a:rPr lang="ru-RU" altLang="ru-RU" sz="18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</a:br>
            <a:r>
              <a:rPr lang="ru-RU" altLang="ru-RU" sz="1800" kern="0" dirty="0" smtClean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Друге документы </a:t>
            </a:r>
            <a:r>
              <a:rPr lang="ru-RU" altLang="ru-RU" sz="18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по метрологии – </a:t>
            </a:r>
            <a:r>
              <a:rPr lang="en-US" altLang="ru-RU" sz="1800" kern="0" dirty="0" smtClean="0">
                <a:solidFill>
                  <a:srgbClr val="C00000"/>
                </a:solidFill>
                <a:latin typeface="+mn-lt"/>
                <a:cs typeface="Calibri" panose="020F0502020204030204" pitchFamily="34" charset="0"/>
              </a:rPr>
              <a:t>817</a:t>
            </a:r>
            <a:r>
              <a:rPr lang="ru-RU" altLang="ru-RU" sz="1800" kern="0" dirty="0" smtClean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: </a:t>
            </a:r>
            <a:r>
              <a:rPr lang="ru-RU" altLang="ru-RU" sz="18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/>
            </a:r>
            <a:br>
              <a:rPr lang="ru-RU" altLang="ru-RU" sz="18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</a:br>
            <a:r>
              <a:rPr lang="ru-RU" altLang="ru-RU" sz="1600" kern="0" dirty="0" smtClean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Инструкции </a:t>
            </a:r>
            <a:r>
              <a:rPr lang="ru-RU" altLang="ru-RU" sz="16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– </a:t>
            </a:r>
            <a:r>
              <a:rPr lang="en-US" altLang="ru-RU" sz="1600" kern="0" dirty="0" smtClean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24</a:t>
            </a:r>
            <a:r>
              <a:rPr lang="ru-RU" altLang="ru-RU" sz="16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/>
            </a:r>
            <a:br>
              <a:rPr lang="ru-RU" altLang="ru-RU" sz="16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</a:br>
            <a:r>
              <a:rPr lang="ru-RU" altLang="ru-RU" sz="1600" kern="0" dirty="0" smtClean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МИ </a:t>
            </a:r>
            <a:r>
              <a:rPr lang="ru-RU" altLang="ru-RU" sz="16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– </a:t>
            </a:r>
            <a:r>
              <a:rPr lang="en-US" altLang="ru-RU" sz="1600" kern="0" dirty="0" smtClean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718</a:t>
            </a:r>
            <a:r>
              <a:rPr lang="ru-RU" altLang="ru-RU" sz="16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/>
            </a:r>
            <a:br>
              <a:rPr lang="ru-RU" altLang="ru-RU" sz="16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</a:br>
            <a:r>
              <a:rPr lang="ru-RU" altLang="ru-RU" sz="1600" kern="0" dirty="0" smtClean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МУ </a:t>
            </a:r>
            <a:r>
              <a:rPr lang="ru-RU" altLang="ru-RU" sz="16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– </a:t>
            </a:r>
            <a:r>
              <a:rPr lang="en-US" altLang="ru-RU" sz="1600" kern="0" dirty="0" smtClean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31</a:t>
            </a:r>
            <a:r>
              <a:rPr lang="ru-RU" altLang="ru-RU" sz="16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/>
            </a:r>
            <a:br>
              <a:rPr lang="ru-RU" altLang="ru-RU" sz="16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</a:br>
            <a:r>
              <a:rPr lang="ru-RU" altLang="ru-RU" sz="1600" kern="0" dirty="0" smtClean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РД </a:t>
            </a:r>
            <a:r>
              <a:rPr lang="ru-RU" altLang="ru-RU" sz="16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– </a:t>
            </a:r>
            <a:r>
              <a:rPr lang="en-US" altLang="ru-RU" sz="1600" kern="0" dirty="0" smtClean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44</a:t>
            </a:r>
            <a:r>
              <a:rPr lang="ru-RU" altLang="ru-RU" sz="16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/>
            </a:r>
            <a:br>
              <a:rPr lang="ru-RU" altLang="ru-RU" sz="16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</a:br>
            <a:r>
              <a:rPr lang="ru-RU" altLang="ru-RU" sz="18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/>
            </a:r>
            <a:br>
              <a:rPr lang="ru-RU" altLang="ru-RU" sz="18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</a:br>
            <a:r>
              <a:rPr lang="ru-RU" altLang="ru-RU" sz="1800" kern="0" dirty="0" smtClean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Всего </a:t>
            </a:r>
            <a:r>
              <a:rPr lang="en-US" altLang="ru-RU" sz="1800" kern="0" dirty="0" smtClean="0">
                <a:solidFill>
                  <a:srgbClr val="C00000"/>
                </a:solidFill>
                <a:latin typeface="+mn-lt"/>
                <a:cs typeface="Calibri" panose="020F0502020204030204" pitchFamily="34" charset="0"/>
              </a:rPr>
              <a:t>1408</a:t>
            </a:r>
            <a:r>
              <a:rPr lang="ru-RU" altLang="ru-RU" sz="1800" kern="0" dirty="0" smtClean="0">
                <a:solidFill>
                  <a:srgbClr val="C00000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ru-RU" altLang="ru-RU" sz="1800" kern="0" dirty="0">
                <a:solidFill>
                  <a:srgbClr val="C00000"/>
                </a:solidFill>
                <a:latin typeface="+mn-lt"/>
                <a:cs typeface="Calibri" panose="020F0502020204030204" pitchFamily="34" charset="0"/>
              </a:rPr>
              <a:t>ТНПА </a:t>
            </a:r>
            <a:r>
              <a:rPr lang="ru-RU" altLang="ru-RU" sz="1800" kern="0" dirty="0">
                <a:solidFill>
                  <a:srgbClr val="002060"/>
                </a:solidFill>
                <a:latin typeface="+mn-lt"/>
                <a:cs typeface="Calibri" panose="020F0502020204030204" pitchFamily="34" charset="0"/>
              </a:rPr>
              <a:t>и документов по метрологии</a:t>
            </a:r>
            <a:endParaRPr lang="ru-RU" sz="1100" b="0" dirty="0">
              <a:solidFill>
                <a:srgbClr val="002060"/>
              </a:solidFill>
            </a:endParaRPr>
          </a:p>
        </p:txBody>
      </p:sp>
      <p:sp>
        <p:nvSpPr>
          <p:cNvPr id="9" name="Содержимое 3"/>
          <p:cNvSpPr txBox="1">
            <a:spLocks/>
          </p:cNvSpPr>
          <p:nvPr/>
        </p:nvSpPr>
        <p:spPr bwMode="auto">
          <a:xfrm>
            <a:off x="6228184" y="5589240"/>
            <a:ext cx="2736304" cy="864096"/>
          </a:xfrm>
          <a:prstGeom prst="rect">
            <a:avLst/>
          </a:prstGeom>
          <a:solidFill>
            <a:srgbClr val="EAEAEA"/>
          </a:solidFill>
          <a:ln>
            <a:noFill/>
          </a:ln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10000"/>
              <a:buChar char="•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11125" indent="0">
              <a:buClr>
                <a:srgbClr val="800000"/>
              </a:buClr>
              <a:buFont typeface="Georgia" panose="02040502050405020303" pitchFamily="18" charset="0"/>
              <a:buNone/>
              <a:defRPr/>
            </a:pPr>
            <a:r>
              <a:rPr lang="ru-RU" altLang="ru-RU" sz="1200" i="1" kern="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Размещен в электронном виде на сайте </a:t>
            </a:r>
            <a:r>
              <a:rPr lang="ru-RU" altLang="ru-RU" sz="1200" i="1" kern="0" dirty="0" err="1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БелГИМ</a:t>
            </a:r>
            <a:r>
              <a:rPr lang="ru-RU" altLang="ru-RU" sz="1200" i="1" kern="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ru-RU" altLang="ru-RU" sz="1200" i="1" kern="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 в </a:t>
            </a:r>
            <a:r>
              <a:rPr lang="ru-RU" altLang="ru-RU" sz="1200" i="1" kern="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разделе «</a:t>
            </a:r>
            <a:r>
              <a:rPr lang="ru-RU" altLang="ru-RU" sz="1200" i="1" kern="0" dirty="0" smtClean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Издания» </a:t>
            </a:r>
            <a:r>
              <a:rPr lang="ru-RU" altLang="ru-RU" sz="1200" i="1" kern="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www.belgim.by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521373"/>
            <a:ext cx="2736304" cy="3923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white">
          <a:xfrm>
            <a:off x="838200" y="374650"/>
            <a:ext cx="7010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ru-RU" altLang="ru-RU" sz="2200" b="1" kern="0" dirty="0" smtClean="0">
                <a:latin typeface="Arial" pitchFamily="34" charset="0"/>
              </a:rPr>
              <a:t>Метрология. Каталог </a:t>
            </a:r>
            <a:r>
              <a:rPr lang="ru-RU" altLang="ru-RU" sz="1800" b="1" kern="0" dirty="0" smtClean="0">
                <a:latin typeface="Arial" pitchFamily="34" charset="0"/>
              </a:rPr>
              <a:t>(по состоянию на 01.01.2018)</a:t>
            </a:r>
          </a:p>
        </p:txBody>
      </p:sp>
    </p:spTree>
    <p:extLst>
      <p:ext uri="{BB962C8B-B14F-4D97-AF65-F5344CB8AC3E}">
        <p14:creationId xmlns:p14="http://schemas.microsoft.com/office/powerpoint/2010/main" val="402955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ъект 2"/>
          <p:cNvSpPr>
            <a:spLocks/>
          </p:cNvSpPr>
          <p:nvPr/>
        </p:nvSpPr>
        <p:spPr bwMode="auto">
          <a:xfrm>
            <a:off x="357352" y="1161306"/>
            <a:ext cx="9000678" cy="6012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363538" eaLnBrk="0" hangingPunct="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1004888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412875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820863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22885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68605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314325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60045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405765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indent="0" eaLnBrk="1" hangingPunct="1">
              <a:spcBef>
                <a:spcPts val="1200"/>
              </a:spcBef>
              <a:buClr>
                <a:srgbClr val="0E4AA2"/>
              </a:buClr>
              <a:buSzPct val="150000"/>
              <a:buNone/>
              <a:defRPr/>
            </a:pPr>
            <a:r>
              <a:rPr lang="ru-RU" altLang="ru-RU" sz="2000" b="1" u="sng" dirty="0" smtClean="0">
                <a:solidFill>
                  <a:srgbClr val="3191D3">
                    <a:lumMod val="50000"/>
                  </a:srgbClr>
                </a:solidFill>
                <a:latin typeface="+mj-lt"/>
              </a:rPr>
              <a:t>В 2017 году  разработан: </a:t>
            </a:r>
          </a:p>
          <a:p>
            <a:pPr indent="623888" eaLnBrk="1" hangingPunct="1">
              <a:spcBef>
                <a:spcPts val="1200"/>
              </a:spcBef>
              <a:buClr>
                <a:srgbClr val="0E4AA2"/>
              </a:buClr>
              <a:buSzPct val="150000"/>
              <a:defRPr/>
            </a:pPr>
            <a:r>
              <a:rPr lang="ru-RU" altLang="ru-RU" sz="2000" b="1" dirty="0" smtClean="0">
                <a:solidFill>
                  <a:srgbClr val="3191D3">
                    <a:lumMod val="50000"/>
                  </a:srgbClr>
                </a:solidFill>
                <a:latin typeface="+mj-lt"/>
              </a:rPr>
              <a:t>СТБ </a:t>
            </a:r>
            <a:r>
              <a:rPr lang="ru-RU" sz="2000" b="1" dirty="0" smtClean="0">
                <a:latin typeface="+mj-lt"/>
              </a:rPr>
              <a:t>8077-2017 </a:t>
            </a:r>
            <a:r>
              <a:rPr lang="ru-RU" sz="2000" b="1" dirty="0">
                <a:latin typeface="+mj-lt"/>
              </a:rPr>
              <a:t>«Система обеспечения единства измерений Республики Беларусь. Методы оценивания неопределенности измерений при калибровках. Общие положения</a:t>
            </a:r>
            <a:r>
              <a:rPr lang="ru-RU" sz="2000" b="1" dirty="0" smtClean="0">
                <a:latin typeface="+mj-lt"/>
              </a:rPr>
              <a:t>»</a:t>
            </a:r>
          </a:p>
          <a:p>
            <a:pPr indent="0" eaLnBrk="1" hangingPunct="1">
              <a:spcBef>
                <a:spcPts val="1200"/>
              </a:spcBef>
              <a:buClr>
                <a:srgbClr val="0E4AA2"/>
              </a:buClr>
              <a:buSzPct val="150000"/>
              <a:buNone/>
              <a:defRPr/>
            </a:pPr>
            <a:r>
              <a:rPr lang="ru-RU" altLang="ru-RU" sz="2000" b="1" u="sng" dirty="0" smtClean="0">
                <a:solidFill>
                  <a:srgbClr val="3191D3">
                    <a:lumMod val="50000"/>
                  </a:srgbClr>
                </a:solidFill>
                <a:latin typeface="+mj-lt"/>
              </a:rPr>
              <a:t>Продолжаются работы по разработке:</a:t>
            </a:r>
          </a:p>
          <a:p>
            <a:pPr indent="623888" eaLnBrk="1" hangingPunct="1">
              <a:spcBef>
                <a:spcPts val="1200"/>
              </a:spcBef>
              <a:buClr>
                <a:srgbClr val="0E4AA2"/>
              </a:buClr>
              <a:buSzPct val="150000"/>
              <a:defRPr/>
            </a:pPr>
            <a:r>
              <a:rPr lang="ru-RU" altLang="ru-RU" sz="1800" b="1" dirty="0" smtClean="0">
                <a:solidFill>
                  <a:srgbClr val="B61644"/>
                </a:solidFill>
                <a:latin typeface="+mn-lt"/>
              </a:rPr>
              <a:t>СТБ </a:t>
            </a:r>
            <a:r>
              <a:rPr lang="ru-RU" altLang="ru-RU" sz="1800" b="1" kern="0" dirty="0">
                <a:solidFill>
                  <a:srgbClr val="B61644"/>
                </a:solidFill>
                <a:latin typeface="+mn-lt"/>
                <a:cs typeface="Arial" panose="020B0604020202020204" pitchFamily="34" charset="0"/>
              </a:rPr>
              <a:t>ISO 13528 </a:t>
            </a:r>
            <a:r>
              <a:rPr lang="ru-RU" altLang="ru-RU" sz="1800" dirty="0" smtClean="0">
                <a:solidFill>
                  <a:srgbClr val="B61644"/>
                </a:solidFill>
                <a:latin typeface="+mn-lt"/>
              </a:rPr>
              <a:t>«</a:t>
            </a:r>
            <a:r>
              <a:rPr lang="ru-RU" altLang="ru-RU" sz="1800" kern="0" dirty="0">
                <a:solidFill>
                  <a:srgbClr val="B61644"/>
                </a:solidFill>
                <a:latin typeface="+mn-lt"/>
                <a:cs typeface="Arial" panose="020B0604020202020204" pitchFamily="34" charset="0"/>
              </a:rPr>
              <a:t>Методы статистические, применяемые при проверке технической компетентности лабораторий посредством межлабораторных </a:t>
            </a:r>
            <a:r>
              <a:rPr lang="ru-RU" altLang="ru-RU" sz="1800" kern="0" dirty="0" smtClean="0">
                <a:solidFill>
                  <a:srgbClr val="B61644"/>
                </a:solidFill>
                <a:latin typeface="+mn-lt"/>
                <a:cs typeface="Arial" panose="020B0604020202020204" pitchFamily="34" charset="0"/>
              </a:rPr>
              <a:t>сличений</a:t>
            </a:r>
          </a:p>
          <a:p>
            <a:pPr indent="623888" eaLnBrk="1" hangingPunct="1">
              <a:spcBef>
                <a:spcPts val="1200"/>
              </a:spcBef>
              <a:buClr>
                <a:srgbClr val="0E4AA2"/>
              </a:buClr>
              <a:buSzPct val="150000"/>
              <a:defRPr/>
            </a:pPr>
            <a:r>
              <a:rPr lang="ru-RU" altLang="ru-RU" sz="1800" b="1" kern="0" dirty="0">
                <a:solidFill>
                  <a:srgbClr val="000066"/>
                </a:solidFill>
                <a:latin typeface="+mn-lt"/>
                <a:cs typeface="Arial" panose="020B0604020202020204" pitchFamily="34" charset="0"/>
              </a:rPr>
              <a:t>СТБ ISO/IEC </a:t>
            </a:r>
            <a:r>
              <a:rPr lang="ru-RU" altLang="ru-RU" sz="1800" b="1" kern="0" dirty="0" err="1">
                <a:solidFill>
                  <a:srgbClr val="000066"/>
                </a:solidFill>
                <a:latin typeface="+mn-lt"/>
                <a:cs typeface="Arial" panose="020B0604020202020204" pitchFamily="34" charset="0"/>
              </a:rPr>
              <a:t>Guide</a:t>
            </a:r>
            <a:r>
              <a:rPr lang="ru-RU" altLang="ru-RU" sz="1800" b="1" kern="0" dirty="0">
                <a:solidFill>
                  <a:srgbClr val="000066"/>
                </a:solidFill>
                <a:latin typeface="+mn-lt"/>
                <a:cs typeface="Arial" panose="020B0604020202020204" pitchFamily="34" charset="0"/>
              </a:rPr>
              <a:t> 98-4  </a:t>
            </a:r>
            <a:r>
              <a:rPr lang="ru-RU" altLang="ru-RU" sz="1800" kern="0" dirty="0">
                <a:solidFill>
                  <a:srgbClr val="000066"/>
                </a:solidFill>
                <a:latin typeface="+mn-lt"/>
                <a:cs typeface="Arial" panose="020B0604020202020204" pitchFamily="34" charset="0"/>
              </a:rPr>
              <a:t>Неопределенность измерений. Часть 4.  Роль неопределенности измерений при оценке </a:t>
            </a:r>
            <a:r>
              <a:rPr lang="ru-RU" altLang="ru-RU" sz="1800" kern="0" dirty="0" smtClean="0">
                <a:solidFill>
                  <a:srgbClr val="000066"/>
                </a:solidFill>
                <a:latin typeface="+mn-lt"/>
                <a:cs typeface="Arial" panose="020B0604020202020204" pitchFamily="34" charset="0"/>
              </a:rPr>
              <a:t>соответствия</a:t>
            </a:r>
          </a:p>
          <a:p>
            <a:pPr indent="623888" eaLnBrk="1" hangingPunct="1">
              <a:spcBef>
                <a:spcPts val="1200"/>
              </a:spcBef>
              <a:buClr>
                <a:srgbClr val="0E4AA2"/>
              </a:buClr>
              <a:buSzPct val="150000"/>
              <a:defRPr/>
            </a:pPr>
            <a:r>
              <a:rPr lang="ru-RU" altLang="ru-RU" sz="1800" b="1" kern="0" dirty="0">
                <a:solidFill>
                  <a:srgbClr val="B61644"/>
                </a:solidFill>
                <a:latin typeface="+mn-lt"/>
                <a:cs typeface="Arial" panose="020B0604020202020204" pitchFamily="34" charset="0"/>
              </a:rPr>
              <a:t>СТБ IEC </a:t>
            </a:r>
            <a:r>
              <a:rPr lang="ru-RU" altLang="ru-RU" sz="1800" b="1" kern="0" dirty="0" err="1">
                <a:solidFill>
                  <a:srgbClr val="B61644"/>
                </a:solidFill>
                <a:latin typeface="+mn-lt"/>
                <a:cs typeface="Arial" panose="020B0604020202020204" pitchFamily="34" charset="0"/>
              </a:rPr>
              <a:t>Guide</a:t>
            </a:r>
            <a:r>
              <a:rPr lang="ru-RU" altLang="ru-RU" sz="1800" b="1" kern="0" dirty="0">
                <a:solidFill>
                  <a:srgbClr val="B61644"/>
                </a:solidFill>
                <a:latin typeface="+mn-lt"/>
                <a:cs typeface="Arial" panose="020B0604020202020204" pitchFamily="34" charset="0"/>
              </a:rPr>
              <a:t> 115 </a:t>
            </a:r>
            <a:r>
              <a:rPr lang="ru-RU" altLang="ru-RU" sz="1800" kern="0" dirty="0">
                <a:solidFill>
                  <a:srgbClr val="B61644"/>
                </a:solidFill>
                <a:latin typeface="+mn-lt"/>
                <a:cs typeface="Arial" panose="020B0604020202020204" pitchFamily="34" charset="0"/>
              </a:rPr>
              <a:t>Применение неопределенности измерений к деятельности по оценке соответствия в электротехнической отрасли</a:t>
            </a:r>
            <a:endParaRPr lang="ru-RU" altLang="ru-RU" sz="1800" dirty="0">
              <a:solidFill>
                <a:srgbClr val="B61644"/>
              </a:solidFill>
              <a:latin typeface="+mn-lt"/>
            </a:endParaRPr>
          </a:p>
          <a:p>
            <a:pPr indent="623888" eaLnBrk="1" hangingPunct="1">
              <a:spcBef>
                <a:spcPts val="1200"/>
              </a:spcBef>
              <a:buClr>
                <a:srgbClr val="0E4AA2"/>
              </a:buClr>
              <a:buSzPct val="150000"/>
              <a:defRPr/>
            </a:pPr>
            <a:r>
              <a:rPr lang="ru-RU" altLang="ru-RU" sz="1800" b="1" dirty="0" smtClean="0">
                <a:solidFill>
                  <a:srgbClr val="000066"/>
                </a:solidFill>
                <a:latin typeface="+mn-lt"/>
              </a:rPr>
              <a:t>СТБ </a:t>
            </a:r>
            <a:r>
              <a:rPr lang="ru-RU" altLang="ru-RU" sz="1800" dirty="0">
                <a:solidFill>
                  <a:srgbClr val="000066"/>
                </a:solidFill>
                <a:latin typeface="+mn-lt"/>
              </a:rPr>
              <a:t>«Назначение </a:t>
            </a:r>
            <a:r>
              <a:rPr lang="ru-RU" altLang="ru-RU" sz="1800" dirty="0" err="1">
                <a:solidFill>
                  <a:srgbClr val="000066"/>
                </a:solidFill>
                <a:latin typeface="+mn-lt"/>
              </a:rPr>
              <a:t>межповерочных</a:t>
            </a:r>
            <a:r>
              <a:rPr lang="ru-RU" altLang="ru-RU" sz="1800" dirty="0">
                <a:solidFill>
                  <a:srgbClr val="000066"/>
                </a:solidFill>
                <a:latin typeface="+mn-lt"/>
              </a:rPr>
              <a:t> (</a:t>
            </a:r>
            <a:r>
              <a:rPr lang="ru-RU" altLang="ru-RU" sz="1800" dirty="0" err="1">
                <a:solidFill>
                  <a:srgbClr val="000066"/>
                </a:solidFill>
                <a:latin typeface="+mn-lt"/>
              </a:rPr>
              <a:t>межкалибровочных</a:t>
            </a:r>
            <a:r>
              <a:rPr lang="ru-RU" altLang="ru-RU" sz="1800" dirty="0">
                <a:solidFill>
                  <a:srgbClr val="000066"/>
                </a:solidFill>
                <a:latin typeface="+mn-lt"/>
              </a:rPr>
              <a:t>) интервалов для средств измерений в сфере законодательной метрологии»</a:t>
            </a:r>
          </a:p>
          <a:p>
            <a:pPr indent="623888" eaLnBrk="1" hangingPunct="1">
              <a:spcBef>
                <a:spcPts val="1200"/>
              </a:spcBef>
              <a:buClr>
                <a:srgbClr val="0E4AA2"/>
              </a:buClr>
              <a:buSzPct val="150000"/>
              <a:defRPr/>
            </a:pPr>
            <a:r>
              <a:rPr lang="ru-RU" altLang="ru-RU" sz="1800" b="1" dirty="0">
                <a:solidFill>
                  <a:srgbClr val="C00000"/>
                </a:solidFill>
                <a:latin typeface="+mn-lt"/>
              </a:rPr>
              <a:t>СТБ </a:t>
            </a:r>
            <a:r>
              <a:rPr lang="ru-RU" altLang="ru-RU" sz="1800" dirty="0">
                <a:solidFill>
                  <a:srgbClr val="C00000"/>
                </a:solidFill>
                <a:latin typeface="+mn-lt"/>
              </a:rPr>
              <a:t>«Измерительное оборудование для сферы законодательной метрологии</a:t>
            </a:r>
            <a:r>
              <a:rPr lang="ru-RU" altLang="ru-RU" sz="1800" dirty="0" smtClean="0">
                <a:solidFill>
                  <a:srgbClr val="C00000"/>
                </a:solidFill>
                <a:latin typeface="+mn-lt"/>
              </a:rPr>
              <a:t>»</a:t>
            </a:r>
          </a:p>
          <a:p>
            <a:pPr indent="623888" eaLnBrk="1" hangingPunct="1">
              <a:spcBef>
                <a:spcPts val="1200"/>
              </a:spcBef>
              <a:buClr>
                <a:srgbClr val="0E4AA2"/>
              </a:buClr>
              <a:buSzPct val="150000"/>
              <a:defRPr/>
            </a:pPr>
            <a:endParaRPr lang="ru-RU" altLang="ru-RU" sz="2000" b="1" dirty="0" smtClean="0">
              <a:solidFill>
                <a:srgbClr val="B61644"/>
              </a:solidFill>
              <a:latin typeface="+mj-lt"/>
            </a:endParaRPr>
          </a:p>
        </p:txBody>
      </p:sp>
      <p:sp>
        <p:nvSpPr>
          <p:cNvPr id="95235" name="Rectangle 9"/>
          <p:cNvSpPr>
            <a:spLocks noChangeArrowheads="1"/>
          </p:cNvSpPr>
          <p:nvPr/>
        </p:nvSpPr>
        <p:spPr bwMode="auto">
          <a:xfrm>
            <a:off x="1044575" y="361950"/>
            <a:ext cx="7056438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2000" b="1" dirty="0">
                <a:solidFill>
                  <a:srgbClr val="FFFFFF"/>
                </a:solidFill>
                <a:latin typeface="+mn-lt"/>
              </a:rPr>
              <a:t>ТК BY 6 </a:t>
            </a:r>
            <a:endParaRPr lang="en-US" altLang="ru-RU" sz="2000" b="1" dirty="0">
              <a:solidFill>
                <a:srgbClr val="FFFFFF"/>
              </a:solidFill>
              <a:latin typeface="+mn-lt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2000" b="1" dirty="0">
                <a:solidFill>
                  <a:srgbClr val="FFFFFF"/>
                </a:solidFill>
                <a:latin typeface="+mn-lt"/>
              </a:rPr>
              <a:t>«Стандартизация в области метрологии»</a:t>
            </a:r>
          </a:p>
        </p:txBody>
      </p:sp>
    </p:spTree>
    <p:extLst>
      <p:ext uri="{BB962C8B-B14F-4D97-AF65-F5344CB8AC3E}">
        <p14:creationId xmlns:p14="http://schemas.microsoft.com/office/powerpoint/2010/main" val="65551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0"/>
          <a:stretch/>
        </p:blipFill>
        <p:spPr>
          <a:xfrm>
            <a:off x="467544" y="1274261"/>
            <a:ext cx="3600400" cy="5185374"/>
          </a:xfrm>
          <a:prstGeom prst="rect">
            <a:avLst/>
          </a:prstGeom>
        </p:spPr>
      </p:pic>
      <p:sp>
        <p:nvSpPr>
          <p:cNvPr id="9" name="Text Box 16"/>
          <p:cNvSpPr txBox="1">
            <a:spLocks noChangeArrowheads="1"/>
          </p:cNvSpPr>
          <p:nvPr/>
        </p:nvSpPr>
        <p:spPr bwMode="gray">
          <a:xfrm>
            <a:off x="4211960" y="3482949"/>
            <a:ext cx="4860032" cy="337528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anchor="ctr" anchorCtr="0">
            <a:spAutoFit/>
          </a:bodyPr>
          <a:lstStyle/>
          <a:p>
            <a:pPr indent="269875">
              <a:spcAft>
                <a:spcPts val="400"/>
              </a:spcAft>
            </a:pPr>
            <a:r>
              <a:rPr lang="ru-RU" sz="1400" b="1" i="1" dirty="0" smtClean="0">
                <a:solidFill>
                  <a:srgbClr val="002060"/>
                </a:solidFill>
              </a:rPr>
              <a:t>Пособие </a:t>
            </a:r>
            <a:r>
              <a:rPr lang="ru-RU" sz="1400" b="1" i="1" dirty="0">
                <a:solidFill>
                  <a:srgbClr val="002060"/>
                </a:solidFill>
              </a:rPr>
              <a:t>рассчитано на пользователей, уже познакомившихся с требованиями </a:t>
            </a:r>
            <a:r>
              <a:rPr lang="ru-RU" sz="1400" b="1" i="1" dirty="0" smtClean="0">
                <a:solidFill>
                  <a:srgbClr val="002060"/>
                </a:solidFill>
              </a:rPr>
              <a:t/>
            </a:r>
            <a:br>
              <a:rPr lang="ru-RU" sz="1400" b="1" i="1" dirty="0" smtClean="0">
                <a:solidFill>
                  <a:srgbClr val="002060"/>
                </a:solidFill>
              </a:rPr>
            </a:br>
            <a:r>
              <a:rPr lang="ru-RU" sz="1400" b="1" i="1" dirty="0" smtClean="0">
                <a:solidFill>
                  <a:srgbClr val="002060"/>
                </a:solidFill>
              </a:rPr>
              <a:t>СТБ </a:t>
            </a:r>
            <a:r>
              <a:rPr lang="ru-RU" sz="1400" b="1" i="1" dirty="0">
                <a:solidFill>
                  <a:srgbClr val="002060"/>
                </a:solidFill>
              </a:rPr>
              <a:t>8077-2017 </a:t>
            </a:r>
            <a:r>
              <a:rPr lang="ru-RU" sz="1400" b="1" i="1" dirty="0" smtClean="0">
                <a:solidFill>
                  <a:srgbClr val="002060"/>
                </a:solidFill>
              </a:rPr>
              <a:t>/или </a:t>
            </a:r>
            <a:r>
              <a:rPr lang="ru-RU" sz="1400" b="1" i="1" dirty="0">
                <a:solidFill>
                  <a:srgbClr val="002060"/>
                </a:solidFill>
              </a:rPr>
              <a:t>имеющих некоторое представление о концепции неопределенности измерений в соответствии с "Руководством по выражению неопределенности измерения" (GUM). </a:t>
            </a:r>
            <a:endParaRPr lang="ru-RU" sz="1400" b="1" i="1" dirty="0" smtClean="0">
              <a:solidFill>
                <a:srgbClr val="002060"/>
              </a:solidFill>
            </a:endParaRPr>
          </a:p>
          <a:p>
            <a:pPr indent="269875">
              <a:spcAft>
                <a:spcPts val="400"/>
              </a:spcAft>
            </a:pPr>
            <a:r>
              <a:rPr lang="ru-RU" sz="1400" b="1" i="1" dirty="0" smtClean="0">
                <a:solidFill>
                  <a:srgbClr val="002060"/>
                </a:solidFill>
              </a:rPr>
              <a:t>В </a:t>
            </a:r>
            <a:r>
              <a:rPr lang="ru-RU" sz="1400" b="1" i="1" dirty="0">
                <a:solidFill>
                  <a:srgbClr val="002060"/>
                </a:solidFill>
              </a:rPr>
              <a:t>первую очередь пособие адресовано специалистам, выполняющим калибровку эталонов и средств измерений в калибровочных лабораториях, но может оказаться полезным для сотрудников испытательных лабораторий, осуществляющих калибровку измерительного и испытательного оборудования для своих собственных нужд, а также для органов по аккредитации.</a:t>
            </a:r>
            <a:endParaRPr lang="ru-RU" sz="1400" b="1" i="1" dirty="0" smtClean="0">
              <a:solidFill>
                <a:srgbClr val="00206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white">
          <a:xfrm>
            <a:off x="838200" y="374650"/>
            <a:ext cx="7010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ru-RU" altLang="ru-RU" sz="2000" b="1" kern="0" dirty="0" smtClean="0">
                <a:latin typeface="Arial" pitchFamily="34" charset="0"/>
              </a:rPr>
              <a:t>Издания </a:t>
            </a:r>
            <a:r>
              <a:rPr lang="ru-RU" altLang="ru-RU" sz="2000" b="1" kern="0" dirty="0" smtClean="0">
                <a:latin typeface="Arial" pitchFamily="34" charset="0"/>
              </a:rPr>
              <a:t>в области обеспечения единства измерений </a:t>
            </a:r>
            <a:r>
              <a:rPr lang="ru-RU" altLang="ru-RU" sz="2000" b="1" kern="0" dirty="0" smtClean="0">
                <a:latin typeface="Arial" pitchFamily="34" charset="0"/>
              </a:rPr>
              <a:t/>
            </a:r>
            <a:br>
              <a:rPr lang="ru-RU" altLang="ru-RU" sz="2000" b="1" kern="0" dirty="0" smtClean="0">
                <a:latin typeface="Arial" pitchFamily="34" charset="0"/>
              </a:rPr>
            </a:br>
            <a:r>
              <a:rPr lang="ru-RU" altLang="ru-RU" sz="2000" b="1" kern="0" dirty="0" smtClean="0">
                <a:latin typeface="Arial" pitchFamily="34" charset="0"/>
              </a:rPr>
              <a:t>Серия «Практическая метрология»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1124744"/>
            <a:ext cx="4896543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9875" algn="ctr">
              <a:spcAft>
                <a:spcPts val="400"/>
              </a:spcAft>
            </a:pPr>
            <a:r>
              <a:rPr lang="ru-RU" sz="1700" b="1" dirty="0">
                <a:solidFill>
                  <a:srgbClr val="C00000"/>
                </a:solidFill>
              </a:rPr>
              <a:t>ПРАКТИЧЕСКОЕ ПОСОБИЕ </a:t>
            </a:r>
            <a:r>
              <a:rPr lang="en-US" sz="1700" b="1" dirty="0" smtClean="0">
                <a:solidFill>
                  <a:srgbClr val="C00000"/>
                </a:solidFill>
              </a:rPr>
              <a:t/>
            </a:r>
            <a:br>
              <a:rPr lang="en-US" sz="1700" b="1" dirty="0" smtClean="0">
                <a:solidFill>
                  <a:srgbClr val="C00000"/>
                </a:solidFill>
              </a:rPr>
            </a:br>
            <a:r>
              <a:rPr lang="ru-RU" sz="1700" b="1" dirty="0" smtClean="0">
                <a:solidFill>
                  <a:srgbClr val="C00000"/>
                </a:solidFill>
              </a:rPr>
              <a:t>по </a:t>
            </a:r>
            <a:r>
              <a:rPr lang="ru-RU" sz="1700" b="1" dirty="0">
                <a:solidFill>
                  <a:srgbClr val="C00000"/>
                </a:solidFill>
              </a:rPr>
              <a:t>применению </a:t>
            </a:r>
            <a:r>
              <a:rPr lang="ru-RU" sz="1700" b="1" dirty="0" smtClean="0">
                <a:solidFill>
                  <a:srgbClr val="C00000"/>
                </a:solidFill>
              </a:rPr>
              <a:t>СТБ </a:t>
            </a:r>
            <a:r>
              <a:rPr lang="ru-RU" sz="1700" b="1" dirty="0">
                <a:solidFill>
                  <a:srgbClr val="C00000"/>
                </a:solidFill>
              </a:rPr>
              <a:t>8077-2017 «Система обеспечения единства измерений Республики Беларусь. Методы оценивания неопределенности измерений при калибровках. Общие положения» . </a:t>
            </a:r>
            <a:br>
              <a:rPr lang="ru-RU" sz="1700" b="1" dirty="0">
                <a:solidFill>
                  <a:srgbClr val="C00000"/>
                </a:solidFill>
              </a:rPr>
            </a:br>
            <a:r>
              <a:rPr lang="ru-RU" sz="1700" b="1" dirty="0" smtClean="0">
                <a:solidFill>
                  <a:srgbClr val="C00000"/>
                </a:solidFill>
              </a:rPr>
              <a:t>ПРИМЕРЫ ОЦЕНИВАНИЯ НЕОПРЕДЕЛЕННОСТИ </a:t>
            </a:r>
            <a:r>
              <a:rPr lang="ru-RU" sz="1700" b="1" smtClean="0">
                <a:solidFill>
                  <a:srgbClr val="C00000"/>
                </a:solidFill>
              </a:rPr>
              <a:t>ИЗМЕРЕНИЙ </a:t>
            </a:r>
            <a:br>
              <a:rPr lang="ru-RU" sz="1700" b="1" smtClean="0">
                <a:solidFill>
                  <a:srgbClr val="C00000"/>
                </a:solidFill>
              </a:rPr>
            </a:br>
            <a:r>
              <a:rPr lang="ru-RU" sz="1700" b="1" smtClean="0">
                <a:solidFill>
                  <a:srgbClr val="C00000"/>
                </a:solidFill>
              </a:rPr>
              <a:t>ПРИ </a:t>
            </a:r>
            <a:r>
              <a:rPr lang="ru-RU" sz="1700" b="1" dirty="0" smtClean="0">
                <a:solidFill>
                  <a:srgbClr val="C00000"/>
                </a:solidFill>
              </a:rPr>
              <a:t>КАЛИБРОВКАХ</a:t>
            </a:r>
            <a:endParaRPr lang="ru-RU" sz="17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16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6"/>
          <p:cNvSpPr txBox="1">
            <a:spLocks noChangeArrowheads="1"/>
          </p:cNvSpPr>
          <p:nvPr/>
        </p:nvSpPr>
        <p:spPr bwMode="gray">
          <a:xfrm>
            <a:off x="4139952" y="2990742"/>
            <a:ext cx="4824536" cy="321113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anchor="ctr" anchorCtr="0">
            <a:spAutoFit/>
          </a:bodyPr>
          <a:lstStyle/>
          <a:p>
            <a:pPr indent="269875">
              <a:spcAft>
                <a:spcPts val="400"/>
              </a:spcAft>
            </a:pPr>
            <a:r>
              <a:rPr lang="ru-RU" sz="1400" b="1" dirty="0" smtClean="0">
                <a:solidFill>
                  <a:srgbClr val="002060"/>
                </a:solidFill>
              </a:rPr>
              <a:t>Рекомендации </a:t>
            </a:r>
            <a:r>
              <a:rPr lang="ru-RU" sz="1400" b="1" dirty="0">
                <a:solidFill>
                  <a:srgbClr val="002060"/>
                </a:solidFill>
              </a:rPr>
              <a:t>разработаны специалистами </a:t>
            </a:r>
            <a:r>
              <a:rPr lang="ru-RU" sz="1400" b="1" dirty="0" err="1">
                <a:solidFill>
                  <a:srgbClr val="002060"/>
                </a:solidFill>
              </a:rPr>
              <a:t>БелГИМ</a:t>
            </a:r>
            <a:r>
              <a:rPr lang="ru-RU" sz="1400" b="1" dirty="0">
                <a:solidFill>
                  <a:srgbClr val="002060"/>
                </a:solidFill>
              </a:rPr>
              <a:t> в помощь сотрудникам испытательных и калибровочных лабораторий (в том числе имеющих аккредитацию), которые в своей деятельности используют измерительное оборудование, обеспечивающее метрологическую </a:t>
            </a:r>
            <a:r>
              <a:rPr lang="ru-RU" sz="1400" b="1" dirty="0" err="1">
                <a:solidFill>
                  <a:srgbClr val="002060"/>
                </a:solidFill>
              </a:rPr>
              <a:t>прослеживаемость</a:t>
            </a:r>
            <a:r>
              <a:rPr lang="ru-RU" sz="1400" b="1" dirty="0">
                <a:solidFill>
                  <a:srgbClr val="002060"/>
                </a:solidFill>
              </a:rPr>
              <a:t> результатов измерений в соответствии с Политикой ILAC P10:01/2013. </a:t>
            </a:r>
            <a:endParaRPr lang="ru-RU" sz="1400" b="1" dirty="0" smtClean="0">
              <a:solidFill>
                <a:srgbClr val="002060"/>
              </a:solidFill>
            </a:endParaRPr>
          </a:p>
          <a:p>
            <a:pPr indent="269875">
              <a:spcAft>
                <a:spcPts val="400"/>
              </a:spcAft>
            </a:pPr>
            <a:endParaRPr lang="ru-RU" sz="1400" b="1" dirty="0">
              <a:solidFill>
                <a:srgbClr val="002060"/>
              </a:solidFill>
            </a:endParaRPr>
          </a:p>
          <a:p>
            <a:pPr indent="269875">
              <a:spcAft>
                <a:spcPts val="400"/>
              </a:spcAft>
            </a:pPr>
            <a:r>
              <a:rPr lang="ru-RU" sz="1400" b="1" dirty="0" smtClean="0">
                <a:solidFill>
                  <a:srgbClr val="002060"/>
                </a:solidFill>
              </a:rPr>
              <a:t>Рекомендации </a:t>
            </a:r>
            <a:r>
              <a:rPr lang="ru-RU" sz="1400" b="1" dirty="0">
                <a:solidFill>
                  <a:srgbClr val="002060"/>
                </a:solidFill>
              </a:rPr>
              <a:t>разработаны на основании национальных и международных документов и рекомендаций, устанавливающих требования к метрологическому обеспечению измерительного оборудования лабораторий.</a:t>
            </a:r>
            <a:endParaRPr lang="ru-RU" sz="1400" b="1" dirty="0" smtClean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19" y="1385046"/>
            <a:ext cx="3630847" cy="499628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06966" y="1124744"/>
            <a:ext cx="51421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9875" algn="ctr">
              <a:spcAft>
                <a:spcPts val="400"/>
              </a:spcAft>
            </a:pPr>
            <a:r>
              <a:rPr lang="ru-RU" b="1" dirty="0" smtClean="0">
                <a:solidFill>
                  <a:srgbClr val="C00000"/>
                </a:solidFill>
              </a:rPr>
              <a:t>РЕКОМЕНДАЦИИ ПО МЕТРОЛОГИЧЕСКОМУ ОБЕСПЕЧЕНИЮ измерительного оборудования испытательных и калибровочных лабораторий в соответствии с политикой </a:t>
            </a:r>
            <a:r>
              <a:rPr lang="en-US" b="1" dirty="0" smtClean="0">
                <a:solidFill>
                  <a:srgbClr val="C00000"/>
                </a:solidFill>
              </a:rPr>
              <a:t>ILAC P10:01/2013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white">
          <a:xfrm>
            <a:off x="838200" y="374650"/>
            <a:ext cx="7010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ru-RU" altLang="ru-RU" sz="2000" b="1" kern="0" dirty="0" smtClean="0">
                <a:latin typeface="Arial" pitchFamily="34" charset="0"/>
              </a:rPr>
              <a:t>Издания </a:t>
            </a:r>
            <a:r>
              <a:rPr lang="ru-RU" altLang="ru-RU" sz="2000" b="1" kern="0" dirty="0" smtClean="0">
                <a:latin typeface="Arial" pitchFamily="34" charset="0"/>
              </a:rPr>
              <a:t>в области обеспечения единства измерений </a:t>
            </a:r>
            <a:r>
              <a:rPr lang="ru-RU" altLang="ru-RU" sz="2000" b="1" kern="0" dirty="0" smtClean="0">
                <a:latin typeface="Arial" pitchFamily="34" charset="0"/>
              </a:rPr>
              <a:t/>
            </a:r>
            <a:br>
              <a:rPr lang="ru-RU" altLang="ru-RU" sz="2000" b="1" kern="0" dirty="0" smtClean="0">
                <a:latin typeface="Arial" pitchFamily="34" charset="0"/>
              </a:rPr>
            </a:br>
            <a:r>
              <a:rPr lang="ru-RU" altLang="ru-RU" sz="2000" b="1" kern="0" dirty="0" smtClean="0">
                <a:latin typeface="Arial" pitchFamily="34" charset="0"/>
              </a:rPr>
              <a:t>Серия «Практическая метрология»</a:t>
            </a:r>
          </a:p>
        </p:txBody>
      </p:sp>
    </p:spTree>
    <p:extLst>
      <p:ext uri="{BB962C8B-B14F-4D97-AF65-F5344CB8AC3E}">
        <p14:creationId xmlns:p14="http://schemas.microsoft.com/office/powerpoint/2010/main" val="6851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white">
          <a:xfrm>
            <a:off x="838200" y="374650"/>
            <a:ext cx="70104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ru-RU" altLang="ru-RU" sz="2100" b="1" dirty="0">
                <a:solidFill>
                  <a:srgbClr val="FFFFFF"/>
                </a:solidFill>
                <a:latin typeface="+mn-lt"/>
              </a:rPr>
              <a:t>Проверка квалификации и </a:t>
            </a:r>
            <a:r>
              <a:rPr lang="ru-RU" altLang="ru-RU" sz="2100" b="1" dirty="0" smtClean="0">
                <a:solidFill>
                  <a:srgbClr val="FFFFFF"/>
                </a:solidFill>
                <a:latin typeface="+mn-lt"/>
              </a:rPr>
              <a:t/>
            </a:r>
            <a:br>
              <a:rPr lang="ru-RU" altLang="ru-RU" sz="2100" b="1" dirty="0" smtClean="0">
                <a:solidFill>
                  <a:srgbClr val="FFFFFF"/>
                </a:solidFill>
                <a:latin typeface="+mn-lt"/>
              </a:rPr>
            </a:br>
            <a:r>
              <a:rPr lang="ru-RU" altLang="ru-RU" sz="2100" b="1" dirty="0" smtClean="0">
                <a:solidFill>
                  <a:srgbClr val="FFFFFF"/>
                </a:solidFill>
                <a:latin typeface="+mn-lt"/>
              </a:rPr>
              <a:t>межлабораторные сличения</a:t>
            </a:r>
            <a:endParaRPr lang="ru-RU" altLang="ru-RU" sz="2100" b="1" dirty="0">
              <a:solidFill>
                <a:srgbClr val="FFFFFF"/>
              </a:solidFill>
              <a:latin typeface="+mn-lt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541375"/>
              </p:ext>
            </p:extLst>
          </p:nvPr>
        </p:nvGraphicFramePr>
        <p:xfrm>
          <a:off x="284362" y="1412776"/>
          <a:ext cx="8680126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0126">
                  <a:extLst>
                    <a:ext uri="{9D8B030D-6E8A-4147-A177-3AD203B41FA5}"/>
                  </a:extLst>
                </a:gridCol>
              </a:tblGrid>
              <a:tr h="79208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Назначение уполномоченного органа по координации и научно-методическому обеспечению программ </a:t>
                      </a:r>
                      <a:r>
                        <a:rPr lang="ru-RU" altLang="ru-RU" sz="1600" b="1" dirty="0" smtClean="0">
                          <a:latin typeface="Arial" charset="0"/>
                        </a:rPr>
                        <a:t>проверки квалификации</a:t>
                      </a:r>
                      <a:endParaRPr lang="ru-RU" sz="1600" dirty="0"/>
                    </a:p>
                  </a:txBody>
                  <a:tcPr marL="91443" marR="91443" marT="45723" marB="45723"/>
                </a:tc>
                <a:extLst>
                  <a:ext uri="{0D108BD9-81ED-4DB2-BD59-A6C34878D82A}"/>
                </a:extLst>
              </a:tr>
              <a:tr h="9361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Приказом  Государственного комитета по стандартизации Республики Беларусь </a:t>
                      </a:r>
                      <a:br>
                        <a:rPr lang="ru-RU" sz="1600" dirty="0" smtClean="0"/>
                      </a:br>
                      <a:r>
                        <a:rPr lang="ru-RU" sz="1600" b="1" dirty="0" smtClean="0"/>
                        <a:t>от 08.02.2017 №19 </a:t>
                      </a:r>
                      <a:r>
                        <a:rPr lang="ru-RU" sz="1600" dirty="0" smtClean="0"/>
                        <a:t>Белорусский государственный институт метрологии  назначен  </a:t>
                      </a:r>
                      <a:r>
                        <a:rPr lang="ru-RU" sz="1600" b="1" dirty="0" smtClean="0"/>
                        <a:t>Уполномоченным органом</a:t>
                      </a:r>
                      <a:endParaRPr lang="ru-RU" sz="1600" dirty="0"/>
                    </a:p>
                  </a:txBody>
                  <a:tcPr marL="91443" marR="91443" marT="45723" marB="45723"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8" name="Прямоугольник 4"/>
          <p:cNvSpPr>
            <a:spLocks noChangeArrowheads="1"/>
          </p:cNvSpPr>
          <p:nvPr/>
        </p:nvSpPr>
        <p:spPr bwMode="auto">
          <a:xfrm>
            <a:off x="395536" y="3501008"/>
            <a:ext cx="8642350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 sz="32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9pPr>
          </a:lstStyle>
          <a:p>
            <a:pPr marL="0" lvl="0" indent="0" algn="just" eaLnBrk="1" hangingPunct="1">
              <a:lnSpc>
                <a:spcPct val="150000"/>
              </a:lnSpc>
              <a:spcBef>
                <a:spcPct val="0"/>
              </a:spcBef>
              <a:buClrTx/>
              <a:buNone/>
              <a:defRPr/>
            </a:pPr>
            <a:r>
              <a:rPr lang="ru-RU" sz="1800" b="1" dirty="0">
                <a:solidFill>
                  <a:srgbClr val="C00000"/>
                </a:solidFill>
                <a:latin typeface="+mj-lt"/>
              </a:rPr>
              <a:t>ЗАДАЧИ и НАПРАВЛЕНИЯ ДЕЯТЕЛЬНОСТИ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ru-RU" altLang="ru-RU" sz="1800" dirty="0" smtClean="0">
                <a:solidFill>
                  <a:srgbClr val="0D1259"/>
                </a:solidFill>
                <a:latin typeface="Arial" panose="020B0604020202020204" pitchFamily="34" charset="0"/>
                <a:ea typeface="+mn-ea"/>
              </a:rPr>
              <a:t>координация разработки программ проверки квалификации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ru-RU" altLang="ru-RU" sz="1800" dirty="0" smtClean="0">
                <a:solidFill>
                  <a:srgbClr val="0D1259"/>
                </a:solidFill>
                <a:latin typeface="Arial" panose="020B0604020202020204" pitchFamily="34" charset="0"/>
                <a:ea typeface="+mn-ea"/>
              </a:rPr>
              <a:t>научно-методическое обеспечение разработки и проведения программ ПК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ru-RU" altLang="ru-RU" sz="1800" dirty="0" smtClean="0">
                <a:solidFill>
                  <a:srgbClr val="0D1259"/>
                </a:solidFill>
                <a:latin typeface="Arial" panose="020B0604020202020204" pitchFamily="34" charset="0"/>
                <a:ea typeface="+mn-ea"/>
              </a:rPr>
              <a:t>анализ результатов реализации программ проверки квалификации</a:t>
            </a: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ru-RU" altLang="ru-RU" sz="1800" dirty="0" smtClean="0">
                <a:solidFill>
                  <a:srgbClr val="0D1259"/>
                </a:solidFill>
                <a:latin typeface="Arial" panose="020B0604020202020204" pitchFamily="34" charset="0"/>
                <a:ea typeface="+mn-ea"/>
              </a:rPr>
              <a:t>сотрудничество </a:t>
            </a:r>
            <a:r>
              <a:rPr lang="ru-RU" altLang="ru-RU" sz="1800" dirty="0" err="1" smtClean="0">
                <a:solidFill>
                  <a:srgbClr val="0D1259"/>
                </a:solidFill>
                <a:latin typeface="Arial" panose="020B0604020202020204" pitchFamily="34" charset="0"/>
                <a:ea typeface="+mn-ea"/>
              </a:rPr>
              <a:t>БелГИМ</a:t>
            </a:r>
            <a:r>
              <a:rPr lang="ru-RU" altLang="ru-RU" sz="1800" dirty="0" smtClean="0">
                <a:solidFill>
                  <a:srgbClr val="0D1259"/>
                </a:solidFill>
                <a:latin typeface="Arial" panose="020B0604020202020204" pitchFamily="34" charset="0"/>
                <a:ea typeface="+mn-ea"/>
              </a:rPr>
              <a:t> и БГЦА по вопросам реализации программ ПК</a:t>
            </a:r>
          </a:p>
        </p:txBody>
      </p:sp>
    </p:spTree>
    <p:extLst>
      <p:ext uri="{BB962C8B-B14F-4D97-AF65-F5344CB8AC3E}">
        <p14:creationId xmlns:p14="http://schemas.microsoft.com/office/powerpoint/2010/main" val="33404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34" y="3504770"/>
            <a:ext cx="1751270" cy="1753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altLang="ru-RU" sz="2200" b="1" dirty="0" smtClean="0">
                <a:latin typeface="Arial" pitchFamily="34" charset="0"/>
              </a:rPr>
              <a:t>Портал по метрологии</a:t>
            </a:r>
          </a:p>
        </p:txBody>
      </p:sp>
      <p:sp>
        <p:nvSpPr>
          <p:cNvPr id="4" name="Прямоугольник 8"/>
          <p:cNvSpPr>
            <a:spLocks noChangeArrowheads="1"/>
          </p:cNvSpPr>
          <p:nvPr/>
        </p:nvSpPr>
        <p:spPr bwMode="auto">
          <a:xfrm>
            <a:off x="160338" y="4381752"/>
            <a:ext cx="3187526" cy="2066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15000"/>
              </a:spcBef>
              <a:buSzPct val="150000"/>
            </a:pPr>
            <a:r>
              <a:rPr lang="en-US" altLang="ru-RU" sz="3200" b="1" dirty="0">
                <a:solidFill>
                  <a:srgbClr val="002060"/>
                </a:solidFill>
                <a:latin typeface="Arial" charset="0"/>
              </a:rPr>
              <a:t>www.oei.by</a:t>
            </a:r>
            <a:endParaRPr lang="ru-RU" altLang="ru-RU" sz="3200" b="1" dirty="0">
              <a:solidFill>
                <a:srgbClr val="002060"/>
              </a:solidFill>
              <a:latin typeface="Arial" charset="0"/>
            </a:endParaRPr>
          </a:p>
          <a:p>
            <a:pPr>
              <a:spcBef>
                <a:spcPct val="15000"/>
              </a:spcBef>
              <a:buSzPct val="150000"/>
            </a:pPr>
            <a:endParaRPr lang="ru-RU" altLang="ru-RU" sz="1000" b="1" dirty="0">
              <a:solidFill>
                <a:srgbClr val="990000"/>
              </a:solidFill>
            </a:endParaRPr>
          </a:p>
          <a:p>
            <a:pPr>
              <a:spcBef>
                <a:spcPct val="15000"/>
              </a:spcBef>
              <a:buSzPct val="150000"/>
            </a:pPr>
            <a:endParaRPr lang="ru-RU" altLang="ru-RU" sz="1600" b="1" dirty="0">
              <a:solidFill>
                <a:srgbClr val="990000"/>
              </a:solidFill>
            </a:endParaRPr>
          </a:p>
          <a:p>
            <a:pPr>
              <a:spcBef>
                <a:spcPct val="15000"/>
              </a:spcBef>
              <a:buSzPct val="150000"/>
            </a:pPr>
            <a:r>
              <a:rPr lang="ru-RU" altLang="ru-RU" sz="1600" b="1" dirty="0">
                <a:solidFill>
                  <a:srgbClr val="990000"/>
                </a:solidFill>
              </a:rPr>
              <a:t>В 2018 году продолжится наполнение разделов Интернет-портала организациями ГМС</a:t>
            </a:r>
            <a:endParaRPr lang="ru-RU" altLang="ru-RU" b="1" dirty="0">
              <a:solidFill>
                <a:srgbClr val="990000"/>
              </a:solidFill>
            </a:endParaRPr>
          </a:p>
        </p:txBody>
      </p:sp>
      <p:pic>
        <p:nvPicPr>
          <p:cNvPr id="5" name="Picture 18"/>
          <p:cNvPicPr>
            <a:picLocks noChangeAspect="1" noChangeArrowheads="1"/>
          </p:cNvPicPr>
          <p:nvPr/>
        </p:nvPicPr>
        <p:blipFill>
          <a:blip r:embed="rId4"/>
          <a:srcRect l="1260" r="29"/>
          <a:stretch>
            <a:fillRect/>
          </a:stretch>
        </p:blipFill>
        <p:spPr bwMode="auto">
          <a:xfrm>
            <a:off x="3635895" y="1975433"/>
            <a:ext cx="5296188" cy="4651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33933" y="1192684"/>
            <a:ext cx="289790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15000"/>
              </a:spcBef>
              <a:buSzPct val="150000"/>
            </a:pPr>
            <a:r>
              <a:rPr lang="ru-RU" altLang="ru-RU" b="1" dirty="0">
                <a:solidFill>
                  <a:srgbClr val="002060"/>
                </a:solidFill>
              </a:rPr>
              <a:t>Единая информационная среда сформирована в соответствии с Концепцией развития Государственной метрологической службы до 2020 года</a:t>
            </a:r>
          </a:p>
        </p:txBody>
      </p:sp>
      <p:pic>
        <p:nvPicPr>
          <p:cNvPr id="7" name="Рисунок 1"/>
          <p:cNvPicPr>
            <a:picLocks noChangeAspect="1"/>
          </p:cNvPicPr>
          <p:nvPr/>
        </p:nvPicPr>
        <p:blipFill>
          <a:blip r:embed="rId5"/>
          <a:srcRect t="11118" r="8765" b="65903"/>
          <a:stretch>
            <a:fillRect/>
          </a:stretch>
        </p:blipFill>
        <p:spPr bwMode="auto">
          <a:xfrm>
            <a:off x="3635896" y="1196752"/>
            <a:ext cx="5296188" cy="749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561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Заголовок 1"/>
          <p:cNvSpPr>
            <a:spLocks/>
          </p:cNvSpPr>
          <p:nvPr/>
        </p:nvSpPr>
        <p:spPr bwMode="auto">
          <a:xfrm>
            <a:off x="684213" y="404813"/>
            <a:ext cx="72009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200" b="1">
                <a:solidFill>
                  <a:srgbClr val="FFFFFF"/>
                </a:solidFill>
                <a:latin typeface="Arial" pitchFamily="34" charset="0"/>
              </a:rPr>
              <a:t>Международное сотрудничество</a:t>
            </a:r>
          </a:p>
        </p:txBody>
      </p:sp>
      <p:sp>
        <p:nvSpPr>
          <p:cNvPr id="105475" name="Text Box 5"/>
          <p:cNvSpPr txBox="1">
            <a:spLocks noChangeArrowheads="1"/>
          </p:cNvSpPr>
          <p:nvPr/>
        </p:nvSpPr>
        <p:spPr bwMode="auto">
          <a:xfrm>
            <a:off x="107950" y="4103688"/>
            <a:ext cx="7993063" cy="257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542925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ctr" eaLnBrk="1" hangingPunct="1">
              <a:spcBef>
                <a:spcPct val="15000"/>
              </a:spcBef>
              <a:buClrTx/>
              <a:buSzPct val="150000"/>
              <a:buFontTx/>
              <a:buNone/>
            </a:pPr>
            <a:r>
              <a:rPr lang="ru-RU" altLang="ru-RU" sz="2000" b="1" dirty="0">
                <a:solidFill>
                  <a:srgbClr val="990000"/>
                </a:solidFill>
              </a:rPr>
              <a:t>Региональный уровень</a:t>
            </a:r>
          </a:p>
          <a:p>
            <a:pPr eaLnBrk="1" hangingPunct="1">
              <a:spcBef>
                <a:spcPct val="15000"/>
              </a:spcBef>
              <a:buClrTx/>
              <a:buSzPct val="150000"/>
              <a:buFontTx/>
              <a:buNone/>
            </a:pPr>
            <a:r>
              <a:rPr lang="ru-RU" altLang="ru-RU" sz="1600" b="1" dirty="0">
                <a:solidFill>
                  <a:srgbClr val="0D1259"/>
                </a:solidFill>
                <a:latin typeface="Arial" pitchFamily="34" charset="0"/>
              </a:rPr>
              <a:t>Евро-Азиатское сотрудничество государственных метрологических учреждений (КООМЕТ)</a:t>
            </a:r>
            <a:r>
              <a:rPr lang="ru-RU" altLang="ru-RU" sz="1600" dirty="0">
                <a:solidFill>
                  <a:srgbClr val="0D1259"/>
                </a:solidFill>
                <a:latin typeface="Arial" pitchFamily="34" charset="0"/>
              </a:rPr>
              <a:t> </a:t>
            </a:r>
          </a:p>
          <a:p>
            <a:pPr eaLnBrk="1" hangingPunct="1">
              <a:spcBef>
                <a:spcPct val="15000"/>
              </a:spcBef>
              <a:buClrTx/>
              <a:buSzPct val="150000"/>
              <a:buFontTx/>
              <a:buNone/>
            </a:pPr>
            <a:r>
              <a:rPr lang="ru-RU" altLang="ru-RU" sz="1400" dirty="0">
                <a:solidFill>
                  <a:srgbClr val="0D1259"/>
                </a:solidFill>
                <a:latin typeface="Arial" pitchFamily="34" charset="0"/>
              </a:rPr>
              <a:t>Участие в проектах по сличениям национальных эталонов – ежегодно не менее 10 </a:t>
            </a:r>
            <a:r>
              <a:rPr lang="ru-RU" altLang="ru-RU" sz="1400" b="1" dirty="0">
                <a:solidFill>
                  <a:srgbClr val="0D1259"/>
                </a:solidFill>
                <a:latin typeface="Arial" pitchFamily="34" charset="0"/>
              </a:rPr>
              <a:t/>
            </a:r>
            <a:br>
              <a:rPr lang="ru-RU" altLang="ru-RU" sz="1400" b="1" dirty="0">
                <a:solidFill>
                  <a:srgbClr val="0D1259"/>
                </a:solidFill>
                <a:latin typeface="Arial" pitchFamily="34" charset="0"/>
              </a:rPr>
            </a:br>
            <a:r>
              <a:rPr lang="ru-RU" altLang="ru-RU" sz="1400" dirty="0">
                <a:solidFill>
                  <a:srgbClr val="0D1259"/>
                </a:solidFill>
                <a:latin typeface="Arial" pitchFamily="34" charset="0"/>
              </a:rPr>
              <a:t>(в 2016 году – 14)</a:t>
            </a:r>
          </a:p>
          <a:p>
            <a:pPr eaLnBrk="1" hangingPunct="1">
              <a:spcBef>
                <a:spcPct val="15000"/>
              </a:spcBef>
              <a:buClrTx/>
              <a:buSzPct val="150000"/>
              <a:buFontTx/>
              <a:buNone/>
            </a:pPr>
            <a:r>
              <a:rPr lang="ru-RU" altLang="ru-RU" sz="1600" b="1" dirty="0">
                <a:solidFill>
                  <a:srgbClr val="0D1259"/>
                </a:solidFill>
                <a:latin typeface="Arial" pitchFamily="34" charset="0"/>
              </a:rPr>
              <a:t>Межгосударственный совет по стандартизации, метрологии и сертификации (МГС)</a:t>
            </a:r>
            <a:endParaRPr lang="ru-RU" altLang="ru-RU" sz="1600" dirty="0">
              <a:solidFill>
                <a:srgbClr val="0D1259"/>
              </a:solidFill>
              <a:latin typeface="Arial" pitchFamily="34" charset="0"/>
            </a:endParaRPr>
          </a:p>
          <a:p>
            <a:pPr eaLnBrk="1" hangingPunct="1">
              <a:spcBef>
                <a:spcPct val="15000"/>
              </a:spcBef>
              <a:buClrTx/>
              <a:buSzPct val="150000"/>
              <a:buFontTx/>
              <a:buNone/>
            </a:pPr>
            <a:r>
              <a:rPr lang="ru-RU" altLang="ru-RU" sz="1400" dirty="0">
                <a:solidFill>
                  <a:srgbClr val="0D1259"/>
                </a:solidFill>
                <a:latin typeface="Arial" pitchFamily="34" charset="0"/>
              </a:rPr>
              <a:t>Разработка межгосударственных стандартов и документов, устанавливающих порядки взаимодействия метрологических служб стран, в </a:t>
            </a:r>
            <a:r>
              <a:rPr lang="ru-RU" altLang="ru-RU" sz="1400" dirty="0" err="1">
                <a:solidFill>
                  <a:srgbClr val="0D1259"/>
                </a:solidFill>
                <a:latin typeface="Arial" pitchFamily="34" charset="0"/>
              </a:rPr>
              <a:t>т.ч</a:t>
            </a:r>
            <a:r>
              <a:rPr lang="ru-RU" altLang="ru-RU" sz="1400" dirty="0">
                <a:solidFill>
                  <a:srgbClr val="0D1259"/>
                </a:solidFill>
                <a:latin typeface="Arial" pitchFamily="34" charset="0"/>
              </a:rPr>
              <a:t>. в части признания результатов метрологических работ, а также требования к средствам измерений</a:t>
            </a:r>
          </a:p>
        </p:txBody>
      </p:sp>
      <p:sp>
        <p:nvSpPr>
          <p:cNvPr id="105476" name="Text Box 5"/>
          <p:cNvSpPr txBox="1">
            <a:spLocks noChangeArrowheads="1"/>
          </p:cNvSpPr>
          <p:nvPr/>
        </p:nvSpPr>
        <p:spPr bwMode="auto">
          <a:xfrm>
            <a:off x="107950" y="1289050"/>
            <a:ext cx="7848600" cy="2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542925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ctr" eaLnBrk="1" hangingPunct="1">
              <a:spcBef>
                <a:spcPct val="15000"/>
              </a:spcBef>
              <a:buClrTx/>
              <a:buSzPct val="150000"/>
              <a:buFontTx/>
              <a:buNone/>
            </a:pPr>
            <a:r>
              <a:rPr lang="ru-RU" altLang="ru-RU" sz="2000" b="1" dirty="0">
                <a:solidFill>
                  <a:srgbClr val="990000"/>
                </a:solidFill>
              </a:rPr>
              <a:t>Международный уровень</a:t>
            </a:r>
          </a:p>
          <a:p>
            <a:pPr eaLnBrk="1" hangingPunct="1">
              <a:spcBef>
                <a:spcPct val="15000"/>
              </a:spcBef>
              <a:buClrTx/>
              <a:buSzPct val="150000"/>
              <a:buFont typeface="Wingdings" pitchFamily="2" charset="2"/>
              <a:buNone/>
            </a:pPr>
            <a:r>
              <a:rPr lang="ru-RU" altLang="ru-RU" sz="1600" b="1" dirty="0">
                <a:solidFill>
                  <a:srgbClr val="0D1259"/>
                </a:solidFill>
              </a:rPr>
              <a:t>Метрическая Конвенция </a:t>
            </a:r>
          </a:p>
          <a:p>
            <a:pPr eaLnBrk="1" hangingPunct="1">
              <a:spcBef>
                <a:spcPct val="15000"/>
              </a:spcBef>
              <a:buClrTx/>
              <a:buSzPct val="150000"/>
              <a:buFont typeface="Wingdings" pitchFamily="2" charset="2"/>
              <a:buNone/>
            </a:pPr>
            <a:r>
              <a:rPr lang="ru-RU" altLang="ru-RU" sz="1600" b="1" dirty="0">
                <a:solidFill>
                  <a:srgbClr val="0D1259"/>
                </a:solidFill>
              </a:rPr>
              <a:t>Договоренность о взаимном признании национальных эталонов и сертификатов калибровки и измерений, выдаваемых НМИ (</a:t>
            </a:r>
            <a:r>
              <a:rPr lang="en-US" altLang="ru-RU" sz="1600" b="1" dirty="0">
                <a:solidFill>
                  <a:srgbClr val="0D1259"/>
                </a:solidFill>
              </a:rPr>
              <a:t>CIPM MRA</a:t>
            </a:r>
            <a:r>
              <a:rPr lang="ru-RU" altLang="ru-RU" sz="1600" b="1" dirty="0">
                <a:solidFill>
                  <a:srgbClr val="0D1259"/>
                </a:solidFill>
              </a:rPr>
              <a:t>)</a:t>
            </a:r>
          </a:p>
          <a:p>
            <a:pPr eaLnBrk="1" hangingPunct="1">
              <a:spcBef>
                <a:spcPct val="15000"/>
              </a:spcBef>
              <a:buClrTx/>
              <a:buSzPct val="150000"/>
              <a:buFontTx/>
              <a:buNone/>
            </a:pPr>
            <a:r>
              <a:rPr lang="ru-RU" altLang="ru-RU" sz="1400" dirty="0">
                <a:solidFill>
                  <a:srgbClr val="0D1259"/>
                </a:solidFill>
              </a:rPr>
              <a:t>Публикация СМС-строк о наилучших калибровочных и измерительных возможностях</a:t>
            </a:r>
          </a:p>
          <a:p>
            <a:pPr eaLnBrk="1" hangingPunct="1">
              <a:spcBef>
                <a:spcPct val="15000"/>
              </a:spcBef>
              <a:buClrTx/>
              <a:buSzPct val="150000"/>
              <a:buFontTx/>
              <a:buNone/>
            </a:pPr>
            <a:endParaRPr lang="ru-RU" altLang="ru-RU" sz="800" dirty="0">
              <a:solidFill>
                <a:srgbClr val="0D1259"/>
              </a:solidFill>
            </a:endParaRPr>
          </a:p>
          <a:p>
            <a:pPr eaLnBrk="1" hangingPunct="1">
              <a:spcBef>
                <a:spcPct val="15000"/>
              </a:spcBef>
              <a:buClrTx/>
              <a:buSzPct val="150000"/>
              <a:buFont typeface="Wingdings" pitchFamily="2" charset="2"/>
              <a:buNone/>
            </a:pPr>
            <a:r>
              <a:rPr lang="ru-RU" altLang="ru-RU" sz="1600" b="1" dirty="0">
                <a:solidFill>
                  <a:srgbClr val="0D1259"/>
                </a:solidFill>
              </a:rPr>
              <a:t>Международная организация законодательной метрологии (МОЗМ) </a:t>
            </a:r>
            <a:endParaRPr lang="ru-RU" altLang="ru-RU" sz="1600" dirty="0">
              <a:solidFill>
                <a:srgbClr val="0D1259"/>
              </a:solidFill>
            </a:endParaRPr>
          </a:p>
          <a:p>
            <a:pPr eaLnBrk="1" hangingPunct="1">
              <a:spcBef>
                <a:spcPct val="15000"/>
              </a:spcBef>
              <a:buClrTx/>
              <a:buSzPct val="150000"/>
              <a:buFontTx/>
              <a:buNone/>
            </a:pPr>
            <a:r>
              <a:rPr lang="ru-RU" altLang="ru-RU" sz="1400" dirty="0">
                <a:solidFill>
                  <a:srgbClr val="0D1259"/>
                </a:solidFill>
              </a:rPr>
              <a:t>Разработка на базе документов МОЗМ национальных стандартов, устанавливающих требования к средствам измерений. На 01.02.2017 действует 30 национальных гармонизированных ТНПА. Планируется участие в 5 (и более) ТК МОЗМ из 18   </a:t>
            </a:r>
          </a:p>
        </p:txBody>
      </p:sp>
      <p:pic>
        <p:nvPicPr>
          <p:cNvPr id="105477" name="Рисунок 7" descr="\\NDD05\Documents\ММН\Значки\BIPM-Logo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6400" y="1289050"/>
            <a:ext cx="8445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8" name="Рисунок 8" descr="\\NDD05\Documents\ММН\Значки\BIPM new 2015 big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2205038"/>
            <a:ext cx="1058862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9" name="Рисунок 9" descr="\\NDD05\Documents\ММН\Значки\coomet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0" y="4425950"/>
            <a:ext cx="1147763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80" name="Picture 30" descr="&amp;Kcy;&amp;acy;&amp;rcy;&amp;tcy;&amp;icy;&amp;ncy;&amp;kcy;&amp;icy; &amp;pcy;&amp;ocy; &amp;zcy;&amp;acy;&amp;pcy;&amp;rcy;&amp;ocy;&amp;scy;&amp;ucy; &amp;mcy;&amp;gcy;&amp;scy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275" y="5535613"/>
            <a:ext cx="1320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81" name="Picture 2" descr="&amp;Kcy;&amp;acy;&amp;rcy;&amp;tcy;&amp;icy;&amp;ncy;&amp;kcy;&amp;icy; &amp;pcy;&amp;ocy; &amp;zcy;&amp;acy;&amp;pcy;&amp;rcy;&amp;ocy;&amp;scy;&amp;ucy; OIM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2924175"/>
            <a:ext cx="1127125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1" t="17142" r="9551" b="27566"/>
          <a:stretch/>
        </p:blipFill>
        <p:spPr bwMode="auto">
          <a:xfrm>
            <a:off x="395535" y="2060847"/>
            <a:ext cx="8353177" cy="3548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7950" y="1124744"/>
            <a:ext cx="894613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 dirty="0">
                <a:latin typeface="Tahoma" pitchFamily="34" charset="0"/>
                <a:cs typeface="Tahoma" pitchFamily="34" charset="0"/>
              </a:rPr>
              <a:t>16 предприятий: </a:t>
            </a:r>
            <a:r>
              <a:rPr lang="ru-RU" altLang="ru-RU" b="1" dirty="0" smtClean="0">
                <a:latin typeface="Tahoma" pitchFamily="34" charset="0"/>
                <a:cs typeface="Tahoma" pitchFamily="34" charset="0"/>
              </a:rPr>
              <a:t>Национальный метрологический институт и 15 ЦСМС</a:t>
            </a:r>
            <a:endParaRPr lang="ru-RU" altLang="ru-RU" b="1" dirty="0">
              <a:cs typeface="Tahoma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3491880" y="1691516"/>
            <a:ext cx="5652120" cy="36933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 dirty="0">
                <a:latin typeface="Tahoma" pitchFamily="34" charset="0"/>
                <a:cs typeface="Tahoma" pitchFamily="34" charset="0"/>
              </a:rPr>
              <a:t>http://www.gosstandart.gov.by</a:t>
            </a: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214273"/>
            <a:ext cx="5202164" cy="2478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1"/>
          <p:cNvSpPr>
            <a:spLocks noChangeArrowheads="1"/>
          </p:cNvSpPr>
          <p:nvPr/>
        </p:nvSpPr>
        <p:spPr bwMode="auto">
          <a:xfrm>
            <a:off x="827584" y="404664"/>
            <a:ext cx="7056438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300" b="1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Государственная метрологическая служба</a:t>
            </a:r>
            <a:endParaRPr lang="ru-RU" altLang="ru-RU" sz="2300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92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" descr="\\Srvstorage\users\2800\НАШИ ИЗДАНИЯ\2017 год\ОБЛОЖКА Концепция\на печать обложка КОНЦЕПЦИЯ РАЗВИТИЯ_201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8295" y="3510271"/>
            <a:ext cx="2234185" cy="315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414338" y="3429000"/>
            <a:ext cx="6605934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ts val="200"/>
              </a:spcBef>
              <a:buClr>
                <a:srgbClr val="800000"/>
              </a:buClr>
            </a:pPr>
            <a:r>
              <a:rPr lang="ru-RU" altLang="ru-RU" b="1" dirty="0" smtClean="0">
                <a:solidFill>
                  <a:srgbClr val="800000"/>
                </a:solidFill>
                <a:cs typeface="Arial" charset="0"/>
              </a:rPr>
              <a:t>Основные изменения:</a:t>
            </a:r>
          </a:p>
          <a:p>
            <a:pPr marL="285750" indent="-285750">
              <a:spcBef>
                <a:spcPts val="200"/>
              </a:spcBef>
              <a:buClr>
                <a:srgbClr val="800000"/>
              </a:buClr>
              <a:buFont typeface="Wingdings" pitchFamily="2" charset="2"/>
              <a:buChar char="§"/>
            </a:pPr>
            <a:r>
              <a:rPr lang="ru-RU" altLang="ru-RU" sz="1600" b="1" dirty="0" smtClean="0">
                <a:solidFill>
                  <a:srgbClr val="002060"/>
                </a:solidFill>
              </a:rPr>
              <a:t>Термины </a:t>
            </a:r>
            <a:r>
              <a:rPr lang="ru-RU" altLang="ru-RU" sz="1600" b="1" dirty="0">
                <a:solidFill>
                  <a:srgbClr val="002060"/>
                </a:solidFill>
              </a:rPr>
              <a:t>и определения</a:t>
            </a:r>
            <a:endParaRPr lang="en-US" altLang="ru-RU" sz="1600" b="1" dirty="0">
              <a:solidFill>
                <a:srgbClr val="002060"/>
              </a:solidFill>
            </a:endParaRPr>
          </a:p>
          <a:p>
            <a:pPr marL="285750" indent="-285750">
              <a:spcBef>
                <a:spcPts val="200"/>
              </a:spcBef>
              <a:buClr>
                <a:srgbClr val="800000"/>
              </a:buClr>
              <a:buFont typeface="Wingdings" pitchFamily="2" charset="2"/>
              <a:buChar char="§"/>
            </a:pPr>
            <a:r>
              <a:rPr lang="ru-RU" altLang="ru-RU" sz="1600" b="1" dirty="0">
                <a:solidFill>
                  <a:srgbClr val="002060"/>
                </a:solidFill>
              </a:rPr>
              <a:t>Метрологическая </a:t>
            </a:r>
            <a:r>
              <a:rPr lang="ru-RU" altLang="ru-RU" sz="1600" b="1" dirty="0" err="1">
                <a:solidFill>
                  <a:srgbClr val="002060"/>
                </a:solidFill>
              </a:rPr>
              <a:t>прослеживаемость</a:t>
            </a:r>
            <a:r>
              <a:rPr lang="ru-RU" altLang="ru-RU" sz="1600" b="1" dirty="0">
                <a:solidFill>
                  <a:srgbClr val="002060"/>
                </a:solidFill>
              </a:rPr>
              <a:t> измерений</a:t>
            </a:r>
          </a:p>
          <a:p>
            <a:pPr marL="285750" indent="-285750">
              <a:spcBef>
                <a:spcPts val="200"/>
              </a:spcBef>
              <a:buClr>
                <a:srgbClr val="800000"/>
              </a:buClr>
              <a:buFont typeface="Wingdings" pitchFamily="2" charset="2"/>
              <a:buChar char="§"/>
            </a:pPr>
            <a:r>
              <a:rPr lang="ru-RU" altLang="ru-RU" sz="1600" b="1" dirty="0">
                <a:solidFill>
                  <a:srgbClr val="002060"/>
                </a:solidFill>
              </a:rPr>
              <a:t>Сфера законодательной метрологии</a:t>
            </a:r>
          </a:p>
          <a:p>
            <a:pPr marL="285750" indent="-285750">
              <a:spcBef>
                <a:spcPts val="200"/>
              </a:spcBef>
              <a:buClr>
                <a:srgbClr val="800000"/>
              </a:buClr>
              <a:buFont typeface="Wingdings" pitchFamily="2" charset="2"/>
              <a:buChar char="§"/>
            </a:pPr>
            <a:r>
              <a:rPr lang="ru-RU" altLang="ru-RU" sz="1600" b="1" dirty="0">
                <a:solidFill>
                  <a:srgbClr val="002060"/>
                </a:solidFill>
              </a:rPr>
              <a:t>Стандартные образцы</a:t>
            </a:r>
          </a:p>
          <a:p>
            <a:pPr marL="285750" indent="-285750">
              <a:spcBef>
                <a:spcPts val="200"/>
              </a:spcBef>
              <a:buClr>
                <a:srgbClr val="800000"/>
              </a:buClr>
              <a:buFont typeface="Wingdings" pitchFamily="2" charset="2"/>
              <a:buChar char="§"/>
            </a:pPr>
            <a:r>
              <a:rPr lang="ru-RU" altLang="ru-RU" sz="1600" b="1" dirty="0">
                <a:solidFill>
                  <a:srgbClr val="002060"/>
                </a:solidFill>
              </a:rPr>
              <a:t>Уполномочивание юридических лиц на выполнение работ, связанных с обеспечением единства измерений</a:t>
            </a:r>
          </a:p>
          <a:p>
            <a:pPr marL="285750" indent="-285750">
              <a:spcBef>
                <a:spcPts val="200"/>
              </a:spcBef>
              <a:buClr>
                <a:srgbClr val="800000"/>
              </a:buClr>
              <a:buFont typeface="Wingdings" pitchFamily="2" charset="2"/>
              <a:buChar char="§"/>
            </a:pPr>
            <a:r>
              <a:rPr lang="ru-RU" altLang="ru-RU" sz="1600" b="1" dirty="0">
                <a:solidFill>
                  <a:srgbClr val="002060"/>
                </a:solidFill>
              </a:rPr>
              <a:t>Проведение метрологической экспертизы </a:t>
            </a:r>
          </a:p>
          <a:p>
            <a:pPr marL="285750" indent="-285750">
              <a:spcBef>
                <a:spcPts val="200"/>
              </a:spcBef>
              <a:buClr>
                <a:srgbClr val="800000"/>
              </a:buClr>
              <a:buFont typeface="Wingdings" pitchFamily="2" charset="2"/>
              <a:buChar char="§"/>
            </a:pPr>
            <a:r>
              <a:rPr lang="ru-RU" altLang="ru-RU" sz="1600" b="1" dirty="0">
                <a:solidFill>
                  <a:srgbClr val="002060"/>
                </a:solidFill>
              </a:rPr>
              <a:t>Государственная регистрация </a:t>
            </a:r>
            <a:r>
              <a:rPr lang="ru-RU" altLang="ru-RU" sz="1600" b="1" dirty="0" smtClean="0">
                <a:solidFill>
                  <a:srgbClr val="002060"/>
                </a:solidFill>
              </a:rPr>
              <a:t>средств измерений </a:t>
            </a:r>
            <a:r>
              <a:rPr lang="ru-RU" altLang="ru-RU" sz="1600" b="1" dirty="0">
                <a:solidFill>
                  <a:srgbClr val="002060"/>
                </a:solidFill>
              </a:rPr>
              <a:t>по результатам поверки в сфере законодательной метрологии</a:t>
            </a:r>
          </a:p>
          <a:p>
            <a:pPr marL="285750" indent="-285750">
              <a:spcBef>
                <a:spcPts val="200"/>
              </a:spcBef>
              <a:buClr>
                <a:srgbClr val="800000"/>
              </a:buClr>
              <a:buFont typeface="Wingdings" pitchFamily="2" charset="2"/>
              <a:buChar char="§"/>
            </a:pPr>
            <a:r>
              <a:rPr lang="ru-RU" altLang="ru-RU" sz="1600" b="1" dirty="0">
                <a:solidFill>
                  <a:srgbClr val="002060"/>
                </a:solidFill>
              </a:rPr>
              <a:t>Единая информационная система в области единства измерений</a:t>
            </a:r>
          </a:p>
        </p:txBody>
      </p:sp>
      <p:sp>
        <p:nvSpPr>
          <p:cNvPr id="6" name="Прямоугольник 1"/>
          <p:cNvSpPr>
            <a:spLocks noChangeArrowheads="1"/>
          </p:cNvSpPr>
          <p:nvPr/>
        </p:nvSpPr>
        <p:spPr bwMode="auto">
          <a:xfrm>
            <a:off x="414338" y="1077913"/>
            <a:ext cx="78089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ru-RU" altLang="ru-RU" sz="2200" b="1" dirty="0">
                <a:solidFill>
                  <a:srgbClr val="002060"/>
                </a:solidFill>
                <a:latin typeface="Arial" charset="0"/>
              </a:rPr>
              <a:t>Проект Закона Республики Беларусь</a:t>
            </a:r>
            <a:br>
              <a:rPr lang="ru-RU" altLang="ru-RU" sz="2200" b="1" dirty="0">
                <a:solidFill>
                  <a:srgbClr val="002060"/>
                </a:solidFill>
                <a:latin typeface="Arial" charset="0"/>
              </a:rPr>
            </a:br>
            <a:r>
              <a:rPr lang="ru-RU" altLang="ru-RU" sz="2200" b="1" i="1" dirty="0">
                <a:solidFill>
                  <a:srgbClr val="002060"/>
                </a:solidFill>
                <a:latin typeface="Arial" charset="0"/>
              </a:rPr>
              <a:t>«Об обеспечении единства измерений» </a:t>
            </a:r>
          </a:p>
          <a:p>
            <a:pPr>
              <a:defRPr/>
            </a:pPr>
            <a:r>
              <a:rPr lang="ru-RU" altLang="ru-RU" sz="1600" b="1" dirty="0">
                <a:solidFill>
                  <a:srgbClr val="800000"/>
                </a:solidFill>
                <a:cs typeface="Arial" charset="0"/>
              </a:rPr>
              <a:t> </a:t>
            </a:r>
            <a:r>
              <a:rPr lang="ru-RU" altLang="ru-RU" sz="1600" b="1" dirty="0" smtClean="0">
                <a:solidFill>
                  <a:srgbClr val="800000"/>
                </a:solidFill>
                <a:cs typeface="Arial" charset="0"/>
              </a:rPr>
              <a:t>    включен </a:t>
            </a:r>
            <a:r>
              <a:rPr lang="ru-RU" altLang="ru-RU" sz="1600" b="1" dirty="0">
                <a:solidFill>
                  <a:srgbClr val="800000"/>
                </a:solidFill>
                <a:cs typeface="Arial" charset="0"/>
              </a:rPr>
              <a:t>в План подготовки законопроектов на 2018 год</a:t>
            </a:r>
            <a:endParaRPr lang="ru-RU" altLang="ru-RU" sz="1600" b="1" i="1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14338" y="2122363"/>
            <a:ext cx="8405812" cy="1090613"/>
          </a:xfrm>
          <a:prstGeom prst="rect">
            <a:avLst/>
          </a:prstGeom>
          <a:solidFill>
            <a:srgbClr val="E9EDF4"/>
          </a:solidFill>
          <a:ln w="19050">
            <a:solidFill>
              <a:srgbClr val="002060"/>
            </a:solidFill>
            <a:miter lim="800000"/>
            <a:headEnd/>
            <a:tailEnd/>
          </a:ln>
        </p:spPr>
        <p:txBody>
          <a:bodyPr/>
          <a:lstStyle/>
          <a:p>
            <a:pPr marL="552450" indent="-285750">
              <a:buFont typeface="Wingdings" pitchFamily="2" charset="2"/>
              <a:buChar char="Ø"/>
            </a:pPr>
            <a:r>
              <a:rPr lang="ru-RU" altLang="ru-RU" sz="1600" b="1" i="1" dirty="0">
                <a:solidFill>
                  <a:srgbClr val="002060"/>
                </a:solidFill>
              </a:rPr>
              <a:t>разрабатывается с учетом положений Договора о Евразийском экономическом союзе (ЕАЭС)</a:t>
            </a:r>
          </a:p>
          <a:p>
            <a:pPr marL="552450" indent="-285750">
              <a:buFont typeface="Wingdings" pitchFamily="2" charset="2"/>
              <a:buChar char="Ø"/>
            </a:pPr>
            <a:r>
              <a:rPr lang="ru-RU" altLang="ru-RU" sz="1600" b="1" i="1" dirty="0">
                <a:solidFill>
                  <a:srgbClr val="002060"/>
                </a:solidFill>
              </a:rPr>
              <a:t>продолжает политику, проводимую в рамках Межгосударственного совета по стандартизации, метрологии и сертификации (МГС)</a:t>
            </a: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7515225" y="6237312"/>
            <a:ext cx="1503362" cy="502075"/>
          </a:xfrm>
          <a:prstGeom prst="rect">
            <a:avLst/>
          </a:prstGeom>
          <a:solidFill>
            <a:srgbClr val="E9EDF4"/>
          </a:solidFill>
          <a:ln w="19050">
            <a:solidFill>
              <a:srgbClr val="00206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85725" algn="ctr"/>
            <a:r>
              <a:rPr lang="ru-RU" altLang="ru-RU" sz="1600" b="1" i="1" dirty="0">
                <a:solidFill>
                  <a:srgbClr val="002060"/>
                </a:solidFill>
              </a:rPr>
              <a:t>Реализуется </a:t>
            </a:r>
            <a:br>
              <a:rPr lang="ru-RU" altLang="ru-RU" sz="1600" b="1" i="1" dirty="0">
                <a:solidFill>
                  <a:srgbClr val="002060"/>
                </a:solidFill>
              </a:rPr>
            </a:br>
            <a:r>
              <a:rPr lang="ru-RU" altLang="ru-RU" sz="1600" b="1" i="1" dirty="0">
                <a:solidFill>
                  <a:srgbClr val="002060"/>
                </a:solidFill>
              </a:rPr>
              <a:t>с 2017 г.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251520" y="404664"/>
            <a:ext cx="8297862" cy="648072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ru-RU" altLang="ru-RU" b="1" dirty="0" smtClean="0">
                <a:solidFill>
                  <a:prstClr val="white"/>
                </a:solidFill>
                <a:ea typeface="+mj-ea"/>
                <a:cs typeface="+mj-cs"/>
              </a:rPr>
              <a:t>РАЗВИТИЕ ЗАКОНОДАТЕЛЬСТВА </a:t>
            </a:r>
            <a:br>
              <a:rPr lang="ru-RU" altLang="ru-RU" b="1" dirty="0" smtClean="0">
                <a:solidFill>
                  <a:prstClr val="white"/>
                </a:solidFill>
                <a:ea typeface="+mj-ea"/>
                <a:cs typeface="+mj-cs"/>
              </a:rPr>
            </a:br>
            <a:r>
              <a:rPr lang="ru-RU" altLang="ru-RU" b="1" dirty="0" smtClean="0">
                <a:solidFill>
                  <a:prstClr val="white"/>
                </a:solidFill>
                <a:ea typeface="+mj-ea"/>
                <a:cs typeface="+mj-cs"/>
              </a:rPr>
              <a:t>В ОБЛАСТИ ОБЕСПЕЧЕНИЯ ЕДИНСТВА ИЗМЕРЕНИЙ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71" name="Picture 35" descr="off_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673" y="5157192"/>
            <a:ext cx="1059950" cy="546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5576" y="374650"/>
            <a:ext cx="7156450" cy="563563"/>
          </a:xfrm>
        </p:spPr>
        <p:txBody>
          <a:bodyPr/>
          <a:lstStyle/>
          <a:p>
            <a:r>
              <a:rPr lang="ru-RU" altLang="ru-RU" sz="2200" b="1" dirty="0" smtClean="0">
                <a:latin typeface="Arial" pitchFamily="34" charset="0"/>
              </a:rPr>
              <a:t>ОСНОВНЫЕ РЕЗУЛЬТАТЫ ДЕЯТЕЛЬНОСТИ, 2017</a:t>
            </a:r>
            <a:r>
              <a:rPr lang="ru-RU" altLang="ru-RU" sz="3200" dirty="0" smtClean="0"/>
              <a:t> </a:t>
            </a:r>
          </a:p>
        </p:txBody>
      </p:sp>
      <p:pic>
        <p:nvPicPr>
          <p:cNvPr id="91139" name="Picture 362" descr="Безимени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412977"/>
            <a:ext cx="1226445" cy="600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0" name="Rectangle 385"/>
          <p:cNvSpPr>
            <a:spLocks noChangeArrowheads="1"/>
          </p:cNvSpPr>
          <p:nvPr/>
        </p:nvSpPr>
        <p:spPr bwMode="auto">
          <a:xfrm>
            <a:off x="16356" y="7594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>
              <a:latin typeface="Arial" pitchFamily="34" charset="0"/>
            </a:endParaRPr>
          </a:p>
        </p:txBody>
      </p:sp>
      <p:sp>
        <p:nvSpPr>
          <p:cNvPr id="91169" name="Text Box 77"/>
          <p:cNvSpPr txBox="1">
            <a:spLocks noChangeArrowheads="1"/>
          </p:cNvSpPr>
          <p:nvPr/>
        </p:nvSpPr>
        <p:spPr bwMode="auto">
          <a:xfrm>
            <a:off x="179512" y="5015972"/>
            <a:ext cx="8569325" cy="1274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  <a:buClrTx/>
              <a:buFontTx/>
              <a:buNone/>
            </a:pPr>
            <a:r>
              <a:rPr lang="ru-RU" altLang="ru-RU" sz="1600" b="1" dirty="0">
                <a:latin typeface="Arial" pitchFamily="34" charset="0"/>
              </a:rPr>
              <a:t>В </a:t>
            </a:r>
            <a:r>
              <a:rPr lang="ru-RU" altLang="ru-RU" sz="1600" b="1" dirty="0" smtClean="0">
                <a:latin typeface="Arial" pitchFamily="34" charset="0"/>
              </a:rPr>
              <a:t>2017 </a:t>
            </a:r>
            <a:r>
              <a:rPr lang="ru-RU" altLang="ru-RU" sz="1600" b="1" dirty="0">
                <a:latin typeface="Arial" pitchFamily="34" charset="0"/>
              </a:rPr>
              <a:t>г. в </a:t>
            </a:r>
            <a:r>
              <a:rPr lang="ru-RU" altLang="ru-RU" sz="1600" b="1" dirty="0" err="1">
                <a:latin typeface="Arial" pitchFamily="34" charset="0"/>
              </a:rPr>
              <a:t>БелГИМ</a:t>
            </a:r>
            <a:r>
              <a:rPr lang="ru-RU" altLang="ru-RU" sz="1600" b="1" dirty="0">
                <a:latin typeface="Arial" pitchFamily="34" charset="0"/>
              </a:rPr>
              <a:t> </a:t>
            </a:r>
            <a:r>
              <a:rPr lang="ru-RU" altLang="ru-RU" sz="1600" b="1" dirty="0" smtClean="0">
                <a:latin typeface="Arial" pitchFamily="34" charset="0"/>
              </a:rPr>
              <a:t>выдано </a:t>
            </a:r>
            <a:r>
              <a:rPr lang="ru-RU" altLang="ru-RU" sz="1600" b="1" dirty="0">
                <a:latin typeface="Arial" pitchFamily="34" charset="0"/>
              </a:rPr>
              <a:t/>
            </a:r>
            <a:br>
              <a:rPr lang="ru-RU" altLang="ru-RU" sz="1600" b="1" dirty="0">
                <a:latin typeface="Arial" pitchFamily="34" charset="0"/>
              </a:rPr>
            </a:br>
            <a:r>
              <a:rPr lang="ru-RU" altLang="ru-RU" sz="1600" b="1" dirty="0" smtClean="0">
                <a:solidFill>
                  <a:srgbClr val="C00000"/>
                </a:solidFill>
                <a:latin typeface="Arial" pitchFamily="34" charset="0"/>
              </a:rPr>
              <a:t>489 </a:t>
            </a:r>
            <a:r>
              <a:rPr lang="ru-RU" altLang="ru-RU" sz="1600" b="1" dirty="0">
                <a:solidFill>
                  <a:srgbClr val="C00000"/>
                </a:solidFill>
                <a:latin typeface="Arial" pitchFamily="34" charset="0"/>
              </a:rPr>
              <a:t>сертификатов калибровки с логотипами МБМВ и КООМЕТ, </a:t>
            </a:r>
            <a:r>
              <a:rPr lang="ru-RU" altLang="ru-RU" sz="1600" b="1" dirty="0">
                <a:latin typeface="Arial" pitchFamily="34" charset="0"/>
              </a:rPr>
              <a:t>в </a:t>
            </a:r>
            <a:r>
              <a:rPr lang="ru-RU" altLang="ru-RU" sz="1600" b="1" dirty="0" err="1">
                <a:latin typeface="Arial" pitchFamily="34" charset="0"/>
              </a:rPr>
              <a:t>т.ч</a:t>
            </a:r>
            <a:r>
              <a:rPr lang="ru-RU" altLang="ru-RU" sz="1600" b="1" dirty="0">
                <a:latin typeface="Arial" pitchFamily="34" charset="0"/>
              </a:rPr>
              <a:t>. для зарубежных заказчиков (Азербайджан, </a:t>
            </a:r>
            <a:r>
              <a:rPr lang="ru-RU" altLang="ru-RU" sz="1600" b="1" dirty="0" smtClean="0">
                <a:latin typeface="Arial" pitchFamily="34" charset="0"/>
              </a:rPr>
              <a:t>Молдова</a:t>
            </a:r>
            <a:r>
              <a:rPr lang="ru-RU" altLang="ru-RU" sz="1600" b="1" dirty="0">
                <a:latin typeface="Arial" pitchFamily="34" charset="0"/>
              </a:rPr>
              <a:t>, Россия, </a:t>
            </a:r>
            <a:r>
              <a:rPr lang="ru-RU" altLang="ru-RU" sz="1600" b="1" dirty="0" smtClean="0">
                <a:latin typeface="Arial" pitchFamily="34" charset="0"/>
              </a:rPr>
              <a:t>США</a:t>
            </a:r>
            <a:r>
              <a:rPr lang="ru-RU" altLang="ru-RU" sz="1600" b="1" dirty="0">
                <a:latin typeface="Arial" pitchFamily="34" charset="0"/>
              </a:rPr>
              <a:t>, Чехия, </a:t>
            </a:r>
            <a:r>
              <a:rPr lang="ru-RU" altLang="ru-RU" sz="1600" b="1" dirty="0" smtClean="0">
                <a:latin typeface="Arial" pitchFamily="34" charset="0"/>
              </a:rPr>
              <a:t>Швеция, Литва, Польша, </a:t>
            </a:r>
            <a:r>
              <a:rPr lang="ru-RU" altLang="ru-RU" sz="1600" b="1" dirty="0">
                <a:latin typeface="Arial" pitchFamily="34" charset="0"/>
              </a:rPr>
              <a:t>Казахстан, </a:t>
            </a:r>
            <a:r>
              <a:rPr lang="ru-RU" altLang="ru-RU" sz="1600" b="1" dirty="0" smtClean="0">
                <a:latin typeface="Arial" pitchFamily="34" charset="0"/>
              </a:rPr>
              <a:t>Узбекистан и др.)</a:t>
            </a:r>
            <a:endParaRPr lang="ru-RU" altLang="ru-RU" sz="1600" dirty="0">
              <a:latin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694232"/>
              </p:ext>
            </p:extLst>
          </p:nvPr>
        </p:nvGraphicFramePr>
        <p:xfrm>
          <a:off x="251520" y="1567979"/>
          <a:ext cx="8568952" cy="22555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6625853">
                  <a:extLst>
                    <a:ext uri="{9D8B030D-6E8A-4147-A177-3AD203B41FA5}"/>
                  </a:extLst>
                </a:gridCol>
                <a:gridCol w="1943099">
                  <a:extLst>
                    <a:ext uri="{9D8B030D-6E8A-4147-A177-3AD203B41FA5}"/>
                  </a:extLst>
                </a:gridCol>
              </a:tblGrid>
              <a:tr h="272872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</a:rPr>
                        <a:t>поверка</a:t>
                      </a:r>
                      <a:endParaRPr lang="ru-RU" sz="16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</a:rPr>
                        <a:t>5 031 070</a:t>
                      </a:r>
                      <a:endParaRPr lang="ru-RU" sz="16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/>
                </a:extLst>
              </a:tr>
              <a:tr h="272872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</a:rPr>
                        <a:t>калибровка</a:t>
                      </a:r>
                      <a:endParaRPr lang="ru-RU" sz="16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</a:rPr>
                        <a:t>35 138</a:t>
                      </a:r>
                      <a:endParaRPr lang="ru-RU" sz="16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/>
                </a:extLst>
              </a:tr>
              <a:tr h="272872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</a:rPr>
                        <a:t>метрологическая аттестация </a:t>
                      </a:r>
                      <a:endParaRPr lang="ru-RU" sz="16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</a:rPr>
                        <a:t>2 658</a:t>
                      </a:r>
                      <a:endParaRPr lang="ru-RU" sz="16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/>
                </a:extLst>
              </a:tr>
              <a:tr h="272872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</a:rPr>
                        <a:t>аттестация испытательного оборудования </a:t>
                      </a:r>
                      <a:endParaRPr lang="ru-RU" sz="16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</a:rPr>
                        <a:t>59 104</a:t>
                      </a:r>
                      <a:endParaRPr lang="ru-RU" sz="16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/>
                </a:extLst>
              </a:tr>
              <a:tr h="463883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</a:rPr>
                        <a:t>государственные приемочные испытания (ГПИ) с целью утверждения типа</a:t>
                      </a:r>
                      <a:endParaRPr lang="ru-RU" sz="16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</a:rPr>
                        <a:t>137</a:t>
                      </a:r>
                      <a:endParaRPr lang="ru-RU" sz="16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/>
                </a:extLst>
              </a:tr>
              <a:tr h="331995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</a:rPr>
                        <a:t>государственные контрольные испытания </a:t>
                      </a:r>
                      <a:endParaRPr lang="ru-RU" sz="16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rgbClr val="002060"/>
                          </a:solidFill>
                          <a:effectLst/>
                        </a:rPr>
                        <a:t>255</a:t>
                      </a:r>
                      <a:endParaRPr lang="ru-RU" sz="16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152028" y="1084734"/>
            <a:ext cx="665222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rgbClr val="800000"/>
              </a:buClr>
            </a:pPr>
            <a:r>
              <a:rPr lang="ru-RU" altLang="ru-RU" sz="2000" b="1" dirty="0">
                <a:solidFill>
                  <a:srgbClr val="002060"/>
                </a:solidFill>
                <a:cs typeface="Arial" charset="0"/>
              </a:rPr>
              <a:t>Метрологический контроль средств измерений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152028" y="3889211"/>
            <a:ext cx="7623175" cy="90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buClr>
                <a:srgbClr val="800000"/>
              </a:buClr>
            </a:pPr>
            <a:r>
              <a:rPr lang="ru-RU" altLang="ru-RU" sz="1600" b="1" dirty="0">
                <a:solidFill>
                  <a:srgbClr val="002060"/>
                </a:solidFill>
                <a:cs typeface="Arial" charset="0"/>
              </a:rPr>
              <a:t>Метрологическое подтверждение пригодности методик выполнения измерений – </a:t>
            </a:r>
            <a:r>
              <a:rPr lang="ru-RU" altLang="ru-RU" sz="1600" b="1" dirty="0" smtClean="0">
                <a:solidFill>
                  <a:srgbClr val="002060"/>
                </a:solidFill>
                <a:cs typeface="Arial" charset="0"/>
              </a:rPr>
              <a:t>648</a:t>
            </a:r>
          </a:p>
          <a:p>
            <a:pPr>
              <a:spcBef>
                <a:spcPts val="600"/>
              </a:spcBef>
              <a:buClr>
                <a:srgbClr val="800000"/>
              </a:buClr>
            </a:pPr>
            <a:r>
              <a:rPr lang="ru-RU" altLang="ru-RU" sz="1600" b="1" dirty="0" smtClean="0">
                <a:solidFill>
                  <a:srgbClr val="002060"/>
                </a:solidFill>
                <a:cs typeface="Arial" charset="0"/>
              </a:rPr>
              <a:t>Экспертиза программ метрологической аттестации –323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Рисунок1 коп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1939925"/>
            <a:ext cx="3863975" cy="451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2" descr="С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4167188"/>
            <a:ext cx="2160587" cy="24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3" descr="СТБ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54423">
            <a:off x="993775" y="5141913"/>
            <a:ext cx="617538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642938" y="1308100"/>
            <a:ext cx="8313737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ru-RU" altLang="ru-RU" sz="2000" b="1">
                <a:solidFill>
                  <a:srgbClr val="B61644"/>
                </a:solidFill>
                <a:latin typeface="Tahoma" pitchFamily="34" charset="0"/>
                <a:cs typeface="Tahoma" pitchFamily="34" charset="0"/>
              </a:rPr>
              <a:t>Утверждение типа средств измерений</a:t>
            </a:r>
          </a:p>
          <a:p>
            <a:pPr>
              <a:lnSpc>
                <a:spcPct val="90000"/>
              </a:lnSpc>
            </a:pPr>
            <a:r>
              <a:rPr lang="ru-RU" altLang="ru-RU" sz="1600" b="1">
                <a:solidFill>
                  <a:srgbClr val="B61644"/>
                </a:solidFill>
                <a:latin typeface="Tahoma" pitchFamily="34" charset="0"/>
                <a:cs typeface="Tahoma" pitchFamily="34" charset="0"/>
              </a:rPr>
              <a:t>(по состоянию на 01.</a:t>
            </a:r>
            <a:r>
              <a:rPr lang="en-US" altLang="ru-RU" sz="1600" b="1">
                <a:solidFill>
                  <a:srgbClr val="B61644"/>
                </a:solidFill>
                <a:latin typeface="Tahoma" pitchFamily="34" charset="0"/>
                <a:cs typeface="Tahoma" pitchFamily="34" charset="0"/>
              </a:rPr>
              <a:t>10</a:t>
            </a:r>
            <a:r>
              <a:rPr lang="ru-RU" altLang="ru-RU" sz="1600" b="1">
                <a:solidFill>
                  <a:srgbClr val="B61644"/>
                </a:solidFill>
                <a:latin typeface="Tahoma" pitchFamily="34" charset="0"/>
                <a:cs typeface="Tahoma" pitchFamily="34" charset="0"/>
              </a:rPr>
              <a:t>.201</a:t>
            </a:r>
            <a:r>
              <a:rPr lang="en-US" altLang="ru-RU" sz="1600" b="1">
                <a:solidFill>
                  <a:srgbClr val="B61644"/>
                </a:solidFill>
                <a:latin typeface="Tahoma" pitchFamily="34" charset="0"/>
                <a:cs typeface="Tahoma" pitchFamily="34" charset="0"/>
              </a:rPr>
              <a:t>7</a:t>
            </a:r>
            <a:r>
              <a:rPr lang="ru-RU" altLang="ru-RU" sz="1600" b="1">
                <a:solidFill>
                  <a:srgbClr val="B61644"/>
                </a:solidFill>
                <a:latin typeface="Tahoma" pitchFamily="34" charset="0"/>
                <a:cs typeface="Tahoma" pitchFamily="34" charset="0"/>
              </a:rPr>
              <a:t>)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3721100" y="6243638"/>
            <a:ext cx="4065588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ru-RU" altLang="ru-RU" sz="2000" b="1" dirty="0">
                <a:solidFill>
                  <a:srgbClr val="B61644"/>
                </a:solidFill>
                <a:latin typeface="Tahoma" pitchFamily="34" charset="0"/>
                <a:cs typeface="Tahoma" pitchFamily="34" charset="0"/>
              </a:rPr>
              <a:t>Всего: </a:t>
            </a:r>
            <a:r>
              <a:rPr lang="ru-RU" altLang="ru-RU" sz="2000" b="1" dirty="0" smtClean="0">
                <a:solidFill>
                  <a:srgbClr val="B61644"/>
                </a:solidFill>
                <a:latin typeface="Tahoma" pitchFamily="34" charset="0"/>
                <a:cs typeface="Tahoma" pitchFamily="34" charset="0"/>
              </a:rPr>
              <a:t>2966 типов </a:t>
            </a:r>
            <a:r>
              <a:rPr lang="ru-RU" altLang="ru-RU" sz="2000" b="1" dirty="0">
                <a:solidFill>
                  <a:srgbClr val="B61644"/>
                </a:solidFill>
                <a:latin typeface="Tahoma" pitchFamily="34" charset="0"/>
                <a:cs typeface="Tahoma" pitchFamily="34" charset="0"/>
              </a:rPr>
              <a:t>СИ</a:t>
            </a:r>
          </a:p>
        </p:txBody>
      </p:sp>
      <p:graphicFrame>
        <p:nvGraphicFramePr>
          <p:cNvPr id="9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9525469"/>
              </p:ext>
            </p:extLst>
          </p:nvPr>
        </p:nvGraphicFramePr>
        <p:xfrm>
          <a:off x="2909887" y="987826"/>
          <a:ext cx="6046788" cy="4966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Rectangle 2"/>
          <p:cNvSpPr txBox="1">
            <a:spLocks noChangeArrowheads="1"/>
          </p:cNvSpPr>
          <p:nvPr/>
        </p:nvSpPr>
        <p:spPr bwMode="white">
          <a:xfrm>
            <a:off x="655910" y="374650"/>
            <a:ext cx="715645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ru-RU" altLang="ru-RU" sz="2200" b="1" kern="0" smtClean="0">
                <a:latin typeface="Arial" pitchFamily="34" charset="0"/>
              </a:rPr>
              <a:t>ОСНОВНЫЕ РЕЗУЛЬТАТЫ ДЕЯТЕЛЬНОСТИ, 2017</a:t>
            </a:r>
            <a:r>
              <a:rPr lang="ru-RU" altLang="ru-RU" sz="3200" kern="0" smtClean="0"/>
              <a:t> </a:t>
            </a:r>
            <a:endParaRPr lang="ru-RU" altLang="ru-RU" sz="3200" kern="0" dirty="0" smtClean="0"/>
          </a:p>
        </p:txBody>
      </p:sp>
    </p:spTree>
    <p:extLst>
      <p:ext uri="{BB962C8B-B14F-4D97-AF65-F5344CB8AC3E}">
        <p14:creationId xmlns:p14="http://schemas.microsoft.com/office/powerpoint/2010/main" val="27134911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268413"/>
            <a:ext cx="1117600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135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98309" name="Group 5"/>
          <p:cNvGraphicFramePr>
            <a:graphicFrameLocks noGrp="1"/>
          </p:cNvGraphicFramePr>
          <p:nvPr/>
        </p:nvGraphicFramePr>
        <p:xfrm>
          <a:off x="1441450" y="1268413"/>
          <a:ext cx="7416800" cy="5329238"/>
        </p:xfrm>
        <a:graphic>
          <a:graphicData uri="http://schemas.openxmlformats.org/drawingml/2006/table">
            <a:tbl>
              <a:tblPr/>
              <a:tblGrid>
                <a:gridCol w="7416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794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6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B377A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АТОМНАЯ ЭНЕРГЕТИКА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E9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54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6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ИНФОРМАЦИОННО-КОММУНИКАЦИОННЫЕ И </a:t>
                      </a:r>
                      <a:b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</a:b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КОСМИЧЕСКИЕ ТЕХНОЛОГИИ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C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794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6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ПРОМЫШЛЕННЫЕ И СТРОИТЕЛЬНЫЕ ТЕХНОЛОГИИ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794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6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ЭНЕРГЕТИКА И ЭНЕРГОЭФФЕКТИВНОСТЬ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C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77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6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НАЦИОНАЛЬНАЯ БЕЗОПАСНОСТЬ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794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6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МЕДИЦИНА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DC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794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tx1"/>
                        </a:buClr>
                        <a:defRPr sz="200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ahoma" panose="020B0604030504040204" pitchFamily="34" charset="0"/>
                          <a:cs typeface="Tahoma" panose="020B060403050404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6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ahoma" panose="020B0604030504040204" pitchFamily="34" charset="0"/>
                        </a:rPr>
                        <a:t>АГРОПРОМЫШЛЕННЫЕ ТЕХНОЛОГИИ</a:t>
                      </a:r>
                    </a:p>
                  </a:txBody>
                  <a:tcPr marL="91432" marR="91432" marT="45730" marB="4573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97301" name="Rectangle 25"/>
          <p:cNvSpPr>
            <a:spLocks noChangeArrowheads="1"/>
          </p:cNvSpPr>
          <p:nvPr/>
        </p:nvSpPr>
        <p:spPr bwMode="auto">
          <a:xfrm>
            <a:off x="684213" y="476250"/>
            <a:ext cx="7272337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altLang="ru-RU" sz="2100" b="1">
                <a:solidFill>
                  <a:schemeClr val="bg1"/>
                </a:solidFill>
                <a:latin typeface="Arial" pitchFamily="34" charset="0"/>
              </a:rPr>
              <a:t>ГНТП «Эталоны и научные приборы» 2016 – 2020 гг.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9" descr="Единиц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460" y="4365104"/>
            <a:ext cx="2458478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322" name="Text Box 2"/>
          <p:cNvSpPr txBox="1">
            <a:spLocks noChangeArrowheads="1"/>
          </p:cNvSpPr>
          <p:nvPr/>
        </p:nvSpPr>
        <p:spPr bwMode="auto">
          <a:xfrm>
            <a:off x="755650" y="447055"/>
            <a:ext cx="70580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 b="1" dirty="0" smtClean="0">
                <a:solidFill>
                  <a:schemeClr val="bg1"/>
                </a:solidFill>
              </a:rPr>
              <a:t>ГНТП «Эталоны Беларуси», 2017</a:t>
            </a:r>
            <a:endParaRPr lang="ru-RU" altLang="ru-RU" sz="2400" b="1" dirty="0">
              <a:solidFill>
                <a:schemeClr val="bg1"/>
              </a:solidFill>
            </a:endParaRPr>
          </a:p>
        </p:txBody>
      </p:sp>
      <p:sp>
        <p:nvSpPr>
          <p:cNvPr id="22" name="Подзаголовок 2"/>
          <p:cNvSpPr txBox="1">
            <a:spLocks/>
          </p:cNvSpPr>
          <p:nvPr/>
        </p:nvSpPr>
        <p:spPr bwMode="auto">
          <a:xfrm>
            <a:off x="323528" y="1260764"/>
            <a:ext cx="8574410" cy="5264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88900" indent="357188" algn="just">
              <a:buSzPct val="150000"/>
            </a:pPr>
            <a:r>
              <a:rPr lang="ru-RU" altLang="ru-RU" sz="2000" b="1" kern="0" dirty="0" smtClean="0">
                <a:latin typeface="Arial" panose="020B0604020202020204" pitchFamily="34" charset="0"/>
              </a:rPr>
              <a:t>В 2017 году продолжены работы по 10 заданиям подпрограммы «Эталоны Беларуси» 2016-2020 годы и начаты работы по 5 новым заданиям, среди которых :</a:t>
            </a:r>
          </a:p>
          <a:p>
            <a:pPr lvl="1" algn="just">
              <a:buSzPct val="150000"/>
              <a:buFont typeface="Wingdings" panose="05000000000000000000" pitchFamily="2" charset="2"/>
              <a:buChar char="ü"/>
            </a:pPr>
            <a:r>
              <a:rPr lang="ru-RU" altLang="ru-RU" sz="2000" b="1" kern="0" dirty="0" smtClean="0">
                <a:latin typeface="Arial" panose="020B0604020202020204" pitchFamily="34" charset="0"/>
              </a:rPr>
              <a:t>Разработка и создание 10 Национальных эталонов;</a:t>
            </a:r>
          </a:p>
          <a:p>
            <a:pPr lvl="1" algn="just">
              <a:buSzPct val="150000"/>
              <a:buFont typeface="Wingdings" panose="05000000000000000000" pitchFamily="2" charset="2"/>
              <a:buChar char="ü"/>
            </a:pPr>
            <a:r>
              <a:rPr lang="ru-RU" altLang="ru-RU" sz="2000" b="1" kern="0" dirty="0" smtClean="0">
                <a:latin typeface="Arial" panose="020B0604020202020204" pitchFamily="34" charset="0"/>
              </a:rPr>
              <a:t>Разработка и создание 1 эталонной установки;</a:t>
            </a:r>
          </a:p>
          <a:p>
            <a:pPr lvl="1" algn="just">
              <a:buSzPct val="150000"/>
              <a:buFont typeface="Wingdings" panose="05000000000000000000" pitchFamily="2" charset="2"/>
              <a:buChar char="ü"/>
            </a:pPr>
            <a:r>
              <a:rPr lang="ru-RU" altLang="ru-RU" sz="2000" b="1" kern="0" dirty="0" smtClean="0">
                <a:latin typeface="Arial" panose="020B0604020202020204" pitchFamily="34" charset="0"/>
              </a:rPr>
              <a:t>Модернизация 3 Национальных эталонов.</a:t>
            </a:r>
          </a:p>
          <a:p>
            <a:pPr lvl="1" algn="just">
              <a:buSzPct val="150000"/>
              <a:buFont typeface="Wingdings" panose="05000000000000000000" pitchFamily="2" charset="2"/>
              <a:buChar char="ü"/>
            </a:pPr>
            <a:r>
              <a:rPr lang="ru-RU" altLang="ru-RU" sz="2000" b="1" kern="0" dirty="0" smtClean="0">
                <a:latin typeface="Arial" panose="020B0604020202020204" pitchFamily="34" charset="0"/>
              </a:rPr>
              <a:t>Сопровождение подпрограммы «Эталоны Беларуси»</a:t>
            </a:r>
          </a:p>
          <a:p>
            <a:pPr algn="just">
              <a:buSzPct val="150000"/>
            </a:pPr>
            <a:endParaRPr lang="ru-RU" altLang="ru-RU" sz="2000" b="1" kern="0" dirty="0" smtClean="0">
              <a:latin typeface="Arial" panose="020B0604020202020204" pitchFamily="34" charset="0"/>
            </a:endParaRPr>
          </a:p>
          <a:p>
            <a:pPr algn="just">
              <a:buSzPct val="150000"/>
            </a:pPr>
            <a:r>
              <a:rPr lang="ru-RU" altLang="ru-RU" sz="2000" b="1" kern="0" dirty="0" err="1" smtClean="0">
                <a:latin typeface="Arial" panose="020B0604020202020204" pitchFamily="34" charset="0"/>
              </a:rPr>
              <a:t>БелГИМ</a:t>
            </a:r>
            <a:r>
              <a:rPr lang="ru-RU" altLang="ru-RU" sz="2000" b="1" kern="0" dirty="0" smtClean="0">
                <a:latin typeface="Arial" panose="020B0604020202020204" pitchFamily="34" charset="0"/>
              </a:rPr>
              <a:t> являлся исполнителем 11 заданий и соисполнителем в 4 заданиях, выполняемых ИФ НАН Беларуси и ИПФ НАН Беларуси.</a:t>
            </a:r>
          </a:p>
          <a:p>
            <a:pPr algn="just">
              <a:buSzPct val="150000"/>
            </a:pPr>
            <a:endParaRPr lang="ru-RU" altLang="ru-RU" sz="2000" b="1" kern="0" dirty="0" smtClean="0">
              <a:latin typeface="Arial" panose="020B0604020202020204" pitchFamily="34" charset="0"/>
            </a:endParaRPr>
          </a:p>
          <a:p>
            <a:pPr algn="just">
              <a:buSzPct val="150000"/>
            </a:pPr>
            <a:r>
              <a:rPr lang="ru-RU" altLang="ru-RU" sz="2000" b="1" kern="0" dirty="0" smtClean="0">
                <a:latin typeface="Arial" panose="020B0604020202020204" pitchFamily="34" charset="0"/>
              </a:rPr>
              <a:t>В 2017 году завершено задание 2.3 и создан Национальный эталон единицы скорости воздушного потока</a:t>
            </a:r>
          </a:p>
          <a:p>
            <a:pPr>
              <a:buSzPct val="150000"/>
            </a:pPr>
            <a:endParaRPr lang="ru-RU" altLang="ru-RU" sz="2000" b="1" kern="0" dirty="0" smtClean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endParaRPr lang="ru-RU" sz="2000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Text Box 2"/>
          <p:cNvSpPr txBox="1">
            <a:spLocks noChangeArrowheads="1"/>
          </p:cNvSpPr>
          <p:nvPr/>
        </p:nvSpPr>
        <p:spPr bwMode="auto">
          <a:xfrm>
            <a:off x="755650" y="404664"/>
            <a:ext cx="70580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 b="1" dirty="0">
                <a:solidFill>
                  <a:schemeClr val="bg1"/>
                </a:solidFill>
              </a:rPr>
              <a:t>Эталонная база (</a:t>
            </a:r>
            <a:r>
              <a:rPr lang="ru-RU" altLang="ru-RU" sz="2400" b="1" dirty="0" smtClean="0">
                <a:solidFill>
                  <a:schemeClr val="bg1"/>
                </a:solidFill>
              </a:rPr>
              <a:t>2017 </a:t>
            </a:r>
            <a:r>
              <a:rPr lang="ru-RU" altLang="ru-RU" sz="2400" b="1" dirty="0">
                <a:solidFill>
                  <a:schemeClr val="bg1"/>
                </a:solidFill>
              </a:rPr>
              <a:t>г.)</a:t>
            </a: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107950" y="1127125"/>
            <a:ext cx="45259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2000" b="1"/>
              <a:t>Национальный эталон</a:t>
            </a:r>
          </a:p>
          <a:p>
            <a:r>
              <a:rPr lang="ru-RU" altLang="ru-RU" sz="2000" b="1">
                <a:solidFill>
                  <a:srgbClr val="990000"/>
                </a:solidFill>
              </a:rPr>
              <a:t>НЭ РБ 30-18 Единицы скорости воздушного потока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540250" y="1124744"/>
            <a:ext cx="4572000" cy="50784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altLang="ru-RU" sz="1700" b="1" dirty="0">
                <a:solidFill>
                  <a:srgbClr val="002060"/>
                </a:solidFill>
              </a:rPr>
              <a:t>Предназначен для обеспечения метрологической </a:t>
            </a:r>
            <a:r>
              <a:rPr lang="ru-RU" altLang="ru-RU" sz="1700" b="1" dirty="0" err="1">
                <a:solidFill>
                  <a:srgbClr val="002060"/>
                </a:solidFill>
              </a:rPr>
              <a:t>прослеживаемости</a:t>
            </a:r>
            <a:r>
              <a:rPr lang="ru-RU" altLang="ru-RU" sz="1700" b="1" dirty="0">
                <a:solidFill>
                  <a:srgbClr val="002060"/>
                </a:solidFill>
              </a:rPr>
              <a:t>: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ru-RU" altLang="ru-RU" sz="1500" b="1" dirty="0">
                <a:solidFill>
                  <a:srgbClr val="002060"/>
                </a:solidFill>
              </a:rPr>
              <a:t>при мониторинге окружающей среды, контроле выбросов загрязняющих веществ в атмосферу и контроле качества атмосферного воздуха,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ru-RU" altLang="ru-RU" sz="1500" b="1" dirty="0">
                <a:solidFill>
                  <a:srgbClr val="002060"/>
                </a:solidFill>
              </a:rPr>
              <a:t>в системах кондиционирования, отопления и вентиляции,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ru-RU" altLang="ru-RU" sz="1500" b="1" dirty="0">
                <a:solidFill>
                  <a:srgbClr val="002060"/>
                </a:solidFill>
              </a:rPr>
              <a:t>для санитарного, экологического и технического надзора в жилых и производственных помещениях,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ru-RU" altLang="ru-RU" sz="1500" b="1" dirty="0">
                <a:solidFill>
                  <a:srgbClr val="002060"/>
                </a:solidFill>
              </a:rPr>
              <a:t>для обеспечения безопасной работы на подъемниках, вышках, грузоподъемных кранах и других объектах, оборудованных устройствами аварийной ветровой защиты,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ru-RU" altLang="ru-RU" sz="1500" b="1" dirty="0">
                <a:solidFill>
                  <a:srgbClr val="002060"/>
                </a:solidFill>
              </a:rPr>
              <a:t>в шахтах и рудниках всех категорий на предприятиях химической, горно-рудной  промышленности,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ru-RU" altLang="ru-RU" sz="1500" b="1" dirty="0">
                <a:solidFill>
                  <a:srgbClr val="002060"/>
                </a:solidFill>
              </a:rPr>
              <a:t>в авиации,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ru-RU" altLang="ru-RU" sz="1500" b="1" dirty="0">
                <a:solidFill>
                  <a:srgbClr val="002060"/>
                </a:solidFill>
              </a:rPr>
              <a:t>при проведении аэродинамических испытаний.</a:t>
            </a:r>
          </a:p>
        </p:txBody>
      </p:sp>
      <p:sp>
        <p:nvSpPr>
          <p:cNvPr id="16" name="Рисунок 5" descr="IMG_20170331_103513-1"/>
          <p:cNvSpPr>
            <a:spLocks noChangeAspect="1" noChangeArrowheads="1"/>
          </p:cNvSpPr>
          <p:nvPr/>
        </p:nvSpPr>
        <p:spPr bwMode="auto">
          <a:xfrm>
            <a:off x="74613" y="2060575"/>
            <a:ext cx="4465637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" name="Прямоугольник 6"/>
          <p:cNvSpPr>
            <a:spLocks noChangeArrowheads="1"/>
          </p:cNvSpPr>
          <p:nvPr/>
        </p:nvSpPr>
        <p:spPr bwMode="auto">
          <a:xfrm>
            <a:off x="71438" y="5334000"/>
            <a:ext cx="45720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700" b="1" dirty="0">
                <a:solidFill>
                  <a:srgbClr val="002060"/>
                </a:solidFill>
              </a:rPr>
              <a:t>Эталон обеспечивает воспроизведение единицы скорости воздушного потока в диапазоне от 0,1 до 50 м/с </a:t>
            </a:r>
            <a:r>
              <a:rPr lang="ru-RU" altLang="ru-RU" sz="1700" b="1" dirty="0" err="1">
                <a:solidFill>
                  <a:srgbClr val="002060"/>
                </a:solidFill>
              </a:rPr>
              <a:t>с</a:t>
            </a:r>
            <a:r>
              <a:rPr lang="ru-RU" altLang="ru-RU" sz="1700" b="1" dirty="0">
                <a:solidFill>
                  <a:srgbClr val="002060"/>
                </a:solidFill>
              </a:rPr>
              <a:t> расширенной относительной неопределенностью 0,5 %.</a:t>
            </a:r>
          </a:p>
        </p:txBody>
      </p:sp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276475"/>
            <a:ext cx="4249737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10"/>
          <p:cNvSpPr>
            <a:spLocks noChangeArrowheads="1"/>
          </p:cNvSpPr>
          <p:nvPr/>
        </p:nvSpPr>
        <p:spPr bwMode="auto">
          <a:xfrm>
            <a:off x="0" y="28860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>
              <a:solidFill>
                <a:srgbClr val="0D1259"/>
              </a:solidFill>
              <a:latin typeface="Arial" pitchFamily="34" charset="0"/>
            </a:endParaRPr>
          </a:p>
        </p:txBody>
      </p:sp>
      <p:sp>
        <p:nvSpPr>
          <p:cNvPr id="96259" name="Rectangle 15"/>
          <p:cNvSpPr>
            <a:spLocks noChangeArrowheads="1"/>
          </p:cNvSpPr>
          <p:nvPr/>
        </p:nvSpPr>
        <p:spPr bwMode="auto">
          <a:xfrm>
            <a:off x="684039" y="447055"/>
            <a:ext cx="72723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v"/>
              <a:defRPr sz="32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ahoma" pitchFamily="34" charset="0"/>
                <a:cs typeface="Tahoma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altLang="ru-RU" sz="2400" b="1" dirty="0">
                <a:solidFill>
                  <a:srgbClr val="FFFFFF"/>
                </a:solidFill>
              </a:rPr>
              <a:t>Государственные </a:t>
            </a:r>
            <a:r>
              <a:rPr lang="ru-RU" altLang="ru-RU" sz="2400" b="1" dirty="0" smtClean="0">
                <a:solidFill>
                  <a:srgbClr val="FFFFFF"/>
                </a:solidFill>
              </a:rPr>
              <a:t>эталоны</a:t>
            </a:r>
            <a:endParaRPr lang="ru-RU" altLang="ru-RU" sz="2400" b="1" dirty="0">
              <a:solidFill>
                <a:srgbClr val="FFFFFF"/>
              </a:solidFill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250825" y="2780928"/>
            <a:ext cx="8351838" cy="1458912"/>
          </a:xfrm>
          <a:prstGeom prst="rect">
            <a:avLst/>
          </a:prstGeom>
          <a:solidFill>
            <a:srgbClr val="FFE5E5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15000"/>
              </a:spcBef>
            </a:pPr>
            <a:r>
              <a:rPr lang="ru-RU" altLang="ru-RU" sz="2000" b="1" dirty="0">
                <a:solidFill>
                  <a:srgbClr val="800000"/>
                </a:solidFill>
                <a:latin typeface="Arial" charset="0"/>
              </a:rPr>
              <a:t>В 2018 году планируется:</a:t>
            </a:r>
            <a:endParaRPr lang="ru-RU" altLang="ru-RU" sz="2000" b="1" dirty="0">
              <a:solidFill>
                <a:srgbClr val="002060"/>
              </a:solidFill>
            </a:endParaRPr>
          </a:p>
          <a:p>
            <a:pPr algn="just">
              <a:spcBef>
                <a:spcPct val="15000"/>
              </a:spcBef>
              <a:buFont typeface="Arial" charset="0"/>
              <a:buChar char="•"/>
            </a:pPr>
            <a:r>
              <a:rPr lang="ru-RU" altLang="ru-RU" sz="2000" b="1" dirty="0">
                <a:solidFill>
                  <a:srgbClr val="002060"/>
                </a:solidFill>
              </a:rPr>
              <a:t>завершение работ по созданию 3 национальных </a:t>
            </a:r>
            <a:r>
              <a:rPr lang="ru-RU" altLang="ru-RU" sz="2000" b="1" dirty="0" smtClean="0">
                <a:solidFill>
                  <a:srgbClr val="002060"/>
                </a:solidFill>
              </a:rPr>
              <a:t>эталонов, </a:t>
            </a:r>
            <a:r>
              <a:rPr lang="ru-RU" altLang="ru-RU" sz="2000" b="1" dirty="0">
                <a:solidFill>
                  <a:srgbClr val="002060"/>
                </a:solidFill>
              </a:rPr>
              <a:t>1 эталонной установки и </a:t>
            </a:r>
            <a:r>
              <a:rPr lang="ru-RU" altLang="ru-RU" sz="2000" b="1" dirty="0" smtClean="0">
                <a:solidFill>
                  <a:srgbClr val="002060"/>
                </a:solidFill>
              </a:rPr>
              <a:t>модернизации </a:t>
            </a:r>
            <a:r>
              <a:rPr lang="ru-RU" altLang="ru-RU" sz="2000" b="1" dirty="0">
                <a:solidFill>
                  <a:srgbClr val="002060"/>
                </a:solidFill>
              </a:rPr>
              <a:t>2 национальных эталонов</a:t>
            </a:r>
          </a:p>
          <a:p>
            <a:pPr algn="just">
              <a:spcBef>
                <a:spcPct val="15000"/>
              </a:spcBef>
              <a:buFont typeface="Arial" charset="0"/>
              <a:buChar char="•"/>
            </a:pPr>
            <a:r>
              <a:rPr lang="ru-RU" altLang="ru-RU" sz="2000" b="1" dirty="0">
                <a:solidFill>
                  <a:srgbClr val="002060"/>
                </a:solidFill>
              </a:rPr>
              <a:t>проведение работ по 19 заданиям (4 из них - при наличии финансирования из республиканского инновационного фонда)</a:t>
            </a:r>
          </a:p>
        </p:txBody>
      </p:sp>
      <p:sp>
        <p:nvSpPr>
          <p:cNvPr id="25" name="Прямоугольник 5"/>
          <p:cNvSpPr>
            <a:spLocks noChangeArrowheads="1"/>
          </p:cNvSpPr>
          <p:nvPr/>
        </p:nvSpPr>
        <p:spPr bwMode="auto">
          <a:xfrm>
            <a:off x="251520" y="1186905"/>
            <a:ext cx="86264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15000"/>
              </a:spcBef>
              <a:buSzPct val="150000"/>
            </a:pPr>
            <a:r>
              <a:rPr lang="ru-RU" altLang="ru-RU" i="1" dirty="0">
                <a:solidFill>
                  <a:srgbClr val="800000"/>
                </a:solidFill>
              </a:rPr>
              <a:t>с учетом потребности реального сектора экономики Республики Беларусь</a:t>
            </a:r>
          </a:p>
        </p:txBody>
      </p:sp>
      <p:sp>
        <p:nvSpPr>
          <p:cNvPr id="27" name="Прямоугольник 6"/>
          <p:cNvSpPr>
            <a:spLocks noChangeArrowheads="1"/>
          </p:cNvSpPr>
          <p:nvPr/>
        </p:nvSpPr>
        <p:spPr bwMode="auto">
          <a:xfrm>
            <a:off x="322560" y="1969021"/>
            <a:ext cx="5689600" cy="5238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2800" b="1" dirty="0">
                <a:solidFill>
                  <a:schemeClr val="bg1"/>
                </a:solidFill>
              </a:rPr>
              <a:t>5</a:t>
            </a:r>
            <a:r>
              <a:rPr lang="en-US" altLang="ru-RU" sz="2800" b="1" dirty="0">
                <a:solidFill>
                  <a:schemeClr val="bg1"/>
                </a:solidFill>
              </a:rPr>
              <a:t>4</a:t>
            </a:r>
            <a:r>
              <a:rPr lang="ru-RU" altLang="ru-RU" sz="2800" b="1" dirty="0">
                <a:solidFill>
                  <a:schemeClr val="bg1"/>
                </a:solidFill>
              </a:rPr>
              <a:t> государственных эталона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4">
  <a:themeElements>
    <a:clrScheme name="Тема Office 1">
      <a:dk1>
        <a:srgbClr val="0D1259"/>
      </a:dk1>
      <a:lt1>
        <a:srgbClr val="FFFFFF"/>
      </a:lt1>
      <a:dk2>
        <a:srgbClr val="0E4AA2"/>
      </a:dk2>
      <a:lt2>
        <a:srgbClr val="C0C0C0"/>
      </a:lt2>
      <a:accent1>
        <a:srgbClr val="3191D3"/>
      </a:accent1>
      <a:accent2>
        <a:srgbClr val="81CFEB"/>
      </a:accent2>
      <a:accent3>
        <a:srgbClr val="FFFFFF"/>
      </a:accent3>
      <a:accent4>
        <a:srgbClr val="090E4B"/>
      </a:accent4>
      <a:accent5>
        <a:srgbClr val="ADC7E6"/>
      </a:accent5>
      <a:accent6>
        <a:srgbClr val="74BBD5"/>
      </a:accent6>
      <a:hlink>
        <a:srgbClr val="6FB7B7"/>
      </a:hlink>
      <a:folHlink>
        <a:srgbClr val="DCCA42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D1259"/>
        </a:dk1>
        <a:lt1>
          <a:srgbClr val="FFFFFF"/>
        </a:lt1>
        <a:dk2>
          <a:srgbClr val="0E4AA2"/>
        </a:dk2>
        <a:lt2>
          <a:srgbClr val="C0C0C0"/>
        </a:lt2>
        <a:accent1>
          <a:srgbClr val="3191D3"/>
        </a:accent1>
        <a:accent2>
          <a:srgbClr val="81CFEB"/>
        </a:accent2>
        <a:accent3>
          <a:srgbClr val="FFFFFF"/>
        </a:accent3>
        <a:accent4>
          <a:srgbClr val="090E4B"/>
        </a:accent4>
        <a:accent5>
          <a:srgbClr val="ADC7E6"/>
        </a:accent5>
        <a:accent6>
          <a:srgbClr val="74BBD5"/>
        </a:accent6>
        <a:hlink>
          <a:srgbClr val="6FB7B7"/>
        </a:hlink>
        <a:folHlink>
          <a:srgbClr val="DCCA4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542F81"/>
        </a:dk1>
        <a:lt1>
          <a:srgbClr val="FFFFFF"/>
        </a:lt1>
        <a:dk2>
          <a:srgbClr val="0E4AA2"/>
        </a:dk2>
        <a:lt2>
          <a:srgbClr val="C0C0C0"/>
        </a:lt2>
        <a:accent1>
          <a:srgbClr val="2B59D9"/>
        </a:accent1>
        <a:accent2>
          <a:srgbClr val="EFA441"/>
        </a:accent2>
        <a:accent3>
          <a:srgbClr val="FFFFFF"/>
        </a:accent3>
        <a:accent4>
          <a:srgbClr val="46276D"/>
        </a:accent4>
        <a:accent5>
          <a:srgbClr val="ACB5E9"/>
        </a:accent5>
        <a:accent6>
          <a:srgbClr val="D9943A"/>
        </a:accent6>
        <a:hlink>
          <a:srgbClr val="63C398"/>
        </a:hlink>
        <a:folHlink>
          <a:srgbClr val="AAC85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E3558"/>
        </a:dk1>
        <a:lt1>
          <a:srgbClr val="FFFFFF"/>
        </a:lt1>
        <a:dk2>
          <a:srgbClr val="006666"/>
        </a:dk2>
        <a:lt2>
          <a:srgbClr val="969696"/>
        </a:lt2>
        <a:accent1>
          <a:srgbClr val="E3BE05"/>
        </a:accent1>
        <a:accent2>
          <a:srgbClr val="4BC77A"/>
        </a:accent2>
        <a:accent3>
          <a:srgbClr val="FFFFFF"/>
        </a:accent3>
        <a:accent4>
          <a:srgbClr val="0A2C4A"/>
        </a:accent4>
        <a:accent5>
          <a:srgbClr val="EFDBAA"/>
        </a:accent5>
        <a:accent6>
          <a:srgbClr val="43B46E"/>
        </a:accent6>
        <a:hlink>
          <a:srgbClr val="CC33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1500</TotalTime>
  <Words>1034</Words>
  <Application>Microsoft Office PowerPoint</Application>
  <PresentationFormat>Экран (4:3)</PresentationFormat>
  <Paragraphs>179</Paragraphs>
  <Slides>18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84</vt:lpstr>
      <vt:lpstr>Основные направления развития системы обеспечения единства измерений Республики Беларусь</vt:lpstr>
      <vt:lpstr>Презентация PowerPoint</vt:lpstr>
      <vt:lpstr>Презентация PowerPoint</vt:lpstr>
      <vt:lpstr>ОСНОВНЫЕ РЕЗУЛЬТАТЫ ДЕЯТЕЛЬНОСТИ, 2017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Портал по метрологии</vt:lpstr>
      <vt:lpstr>Презентация PowerPoint</vt:lpstr>
    </vt:vector>
  </TitlesOfParts>
  <Company>ARSAGERA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Борис</dc:creator>
  <cp:lastModifiedBy>Шабанов Максим Валентинович</cp:lastModifiedBy>
  <cp:revision>207</cp:revision>
  <cp:lastPrinted>2017-04-14T12:19:22Z</cp:lastPrinted>
  <dcterms:created xsi:type="dcterms:W3CDTF">2013-02-15T12:25:49Z</dcterms:created>
  <dcterms:modified xsi:type="dcterms:W3CDTF">2018-04-20T14:24:23Z</dcterms:modified>
</cp:coreProperties>
</file>